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6"/>
  </p:notesMasterIdLst>
  <p:sldIdLst>
    <p:sldId id="256" r:id="rId5"/>
    <p:sldId id="265" r:id="rId6"/>
    <p:sldId id="257" r:id="rId7"/>
    <p:sldId id="258" r:id="rId8"/>
    <p:sldId id="271" r:id="rId9"/>
    <p:sldId id="272" r:id="rId10"/>
    <p:sldId id="270" r:id="rId11"/>
    <p:sldId id="260" r:id="rId12"/>
    <p:sldId id="266" r:id="rId13"/>
    <p:sldId id="261" r:id="rId14"/>
    <p:sldId id="263" r:id="rId15"/>
    <p:sldId id="262" r:id="rId16"/>
    <p:sldId id="264" r:id="rId17"/>
    <p:sldId id="274" r:id="rId18"/>
    <p:sldId id="276" r:id="rId19"/>
    <p:sldId id="277" r:id="rId20"/>
    <p:sldId id="279" r:id="rId21"/>
    <p:sldId id="278" r:id="rId22"/>
    <p:sldId id="275" r:id="rId23"/>
    <p:sldId id="267"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0CBDCA2-D63D-42D7-AF12-DF0C348B623D}">
      <dgm:prSet/>
      <dgm:spPr/>
      <dgm:t>
        <a:bodyPr/>
        <a:lstStyle/>
        <a:p>
          <a:r>
            <a:rPr kumimoji="1" lang="ja-JP"/>
            <a:t>リーダー・・・下日向</a:t>
          </a:r>
          <a:endParaRPr lang="en-US"/>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dirty="0"/>
            <a:t>構成管理担当・・・鈴木</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t>品質管理担当・・・森本</a:t>
          </a:r>
          <a:endParaRPr lang="en-US"/>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en-US" dirty="0"/>
            <a:t>DBA</a:t>
          </a:r>
          <a:r>
            <a:rPr kumimoji="1" lang="ja-JP" dirty="0"/>
            <a:t>担当・・・前田</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t>コミュニケーション管理担当・・・石倉</a:t>
          </a:r>
          <a:endParaRPr lang="en-US"/>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t>発表担当・・・久保</a:t>
          </a:r>
          <a:endParaRPr lang="en-US"/>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ja-JP" altLang="en-US" dirty="0"/>
            <a:t>動画編集者の卵</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ja-JP" altLang="en-US" dirty="0"/>
            <a:t>ハンバーガーメニューの天才</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ja-JP" altLang="en-US" dirty="0"/>
            <a:t>戦犯候補</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ja-JP" altLang="en-US" dirty="0"/>
            <a:t>吉本研修生</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戦力外</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ja-JP" altLang="en-US" dirty="0"/>
            <a:t>デザインの鬼</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en-US" altLang="ja-JP" dirty="0"/>
            <a:t>Java</a:t>
          </a:r>
          <a:r>
            <a:rPr kumimoji="1" lang="ja-JP" altLang="en-US" dirty="0"/>
            <a:t>を軽く経験</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en-US" altLang="ja-JP" dirty="0"/>
            <a:t>Java</a:t>
          </a:r>
          <a:r>
            <a:rPr kumimoji="1" lang="ja-JP" altLang="en-US" dirty="0"/>
            <a:t>を経験</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en-US" altLang="ja-JP" dirty="0"/>
            <a:t>C</a:t>
          </a:r>
          <a:r>
            <a:rPr kumimoji="1" lang="ja-JP" altLang="en-US" dirty="0"/>
            <a:t>言語を軽く経験</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en-US" altLang="ja-JP" dirty="0"/>
            <a:t>Java</a:t>
          </a:r>
          <a:r>
            <a:rPr kumimoji="1" lang="ja-JP" altLang="en-US" dirty="0"/>
            <a:t>を軽く経験</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未経験</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en-US" altLang="ja-JP" dirty="0"/>
            <a:t>C</a:t>
          </a:r>
          <a:r>
            <a:rPr kumimoji="1" lang="ja-JP" altLang="en-US" dirty="0"/>
            <a:t>言語を経験</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C00087-AE4F-407E-9F75-B9145F167C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E168425-E961-4120-98F4-ED37C7D6A282}">
      <dgm:prSet/>
      <dgm:spPr/>
      <dgm:t>
        <a:bodyPr/>
        <a:lstStyle/>
        <a:p>
          <a:r>
            <a:rPr lang="ja-JP" altLang="en-US" dirty="0"/>
            <a:t>悩んだこと</a:t>
          </a:r>
          <a:endParaRPr lang="en-US" dirty="0"/>
        </a:p>
      </dgm:t>
    </dgm:pt>
    <dgm:pt modelId="{38FE3758-3FEF-488D-8CAB-A34BD039B053}" type="parTrans" cxnId="{167CA53B-A1C7-4116-879C-10A30F2DD030}">
      <dgm:prSet/>
      <dgm:spPr/>
      <dgm:t>
        <a:bodyPr/>
        <a:lstStyle/>
        <a:p>
          <a:endParaRPr lang="en-US"/>
        </a:p>
      </dgm:t>
    </dgm:pt>
    <dgm:pt modelId="{53C559DC-2398-446E-A7B1-02E88E8BC254}" type="sibTrans" cxnId="{167CA53B-A1C7-4116-879C-10A30F2DD030}">
      <dgm:prSet/>
      <dgm:spPr/>
      <dgm:t>
        <a:bodyPr/>
        <a:lstStyle/>
        <a:p>
          <a:endParaRPr lang="en-US"/>
        </a:p>
      </dgm:t>
    </dgm:pt>
    <dgm:pt modelId="{96506D7E-74FD-4E3B-AFC6-7F40EA4726B4}">
      <dgm:prSet/>
      <dgm:spPr/>
      <dgm:t>
        <a:bodyPr/>
        <a:lstStyle/>
        <a:p>
          <a:r>
            <a:rPr lang="en-US" b="1" dirty="0" err="1"/>
            <a:t>Github</a:t>
          </a:r>
          <a:r>
            <a:rPr lang="ja-JP" b="1" dirty="0"/>
            <a:t>の使い方</a:t>
          </a:r>
          <a:endParaRPr lang="en-US" dirty="0"/>
        </a:p>
      </dgm:t>
    </dgm:pt>
    <dgm:pt modelId="{CCAD8B81-1D5E-4FB1-B08D-AD06ADA7729D}" type="parTrans" cxnId="{76EE76BC-40A3-45B5-B8BD-2FC8BBE108D2}">
      <dgm:prSet/>
      <dgm:spPr/>
      <dgm:t>
        <a:bodyPr/>
        <a:lstStyle/>
        <a:p>
          <a:endParaRPr lang="en-US"/>
        </a:p>
      </dgm:t>
    </dgm:pt>
    <dgm:pt modelId="{A11606FC-90DD-41F5-9D7E-47BD722A2C59}" type="sibTrans" cxnId="{76EE76BC-40A3-45B5-B8BD-2FC8BBE108D2}">
      <dgm:prSet/>
      <dgm:spPr/>
      <dgm:t>
        <a:bodyPr/>
        <a:lstStyle/>
        <a:p>
          <a:endParaRPr lang="en-US"/>
        </a:p>
      </dgm:t>
    </dgm:pt>
    <dgm:pt modelId="{9CB8FEA9-DF28-41CA-A60B-ADFAAFFFAEBC}">
      <dgm:prSet/>
      <dgm:spPr/>
      <dgm:t>
        <a:bodyPr/>
        <a:lstStyle/>
        <a:p>
          <a:r>
            <a:rPr lang="ja-JP" altLang="en-US" dirty="0"/>
            <a:t>学んだこと</a:t>
          </a:r>
          <a:endParaRPr lang="en-US" dirty="0"/>
        </a:p>
      </dgm:t>
    </dgm:pt>
    <dgm:pt modelId="{30A1AE67-6734-4083-974B-DE6B0F9DEB37}" type="parTrans" cxnId="{C6449F8D-7213-4EAF-832C-263CB8B93069}">
      <dgm:prSet/>
      <dgm:spPr/>
      <dgm:t>
        <a:bodyPr/>
        <a:lstStyle/>
        <a:p>
          <a:endParaRPr lang="en-US"/>
        </a:p>
      </dgm:t>
    </dgm:pt>
    <dgm:pt modelId="{0943C32E-E4DE-4DFB-98C1-CD5658C20F75}" type="sibTrans" cxnId="{C6449F8D-7213-4EAF-832C-263CB8B93069}">
      <dgm:prSet/>
      <dgm:spPr/>
      <dgm:t>
        <a:bodyPr/>
        <a:lstStyle/>
        <a:p>
          <a:endParaRPr lang="en-US"/>
        </a:p>
      </dgm:t>
    </dgm:pt>
    <dgm:pt modelId="{159C645A-9674-4153-8F91-769737DAB6E0}">
      <dgm:prSet/>
      <dgm:spPr/>
      <dgm:t>
        <a:bodyPr/>
        <a:lstStyle/>
        <a:p>
          <a:r>
            <a:rPr kumimoji="1" lang="ja-JP" altLang="ja-JP" b="1" dirty="0"/>
            <a:t>報連相は大事</a:t>
          </a:r>
          <a:endParaRPr lang="en-US" dirty="0"/>
        </a:p>
      </dgm:t>
    </dgm:pt>
    <dgm:pt modelId="{1A63DC9A-6B7A-4975-A10D-ADA2DBC3C90D}" type="parTrans" cxnId="{B6A9372D-5C75-4557-98F2-0BCB2BA0BB86}">
      <dgm:prSet/>
      <dgm:spPr/>
      <dgm:t>
        <a:bodyPr/>
        <a:lstStyle/>
        <a:p>
          <a:endParaRPr lang="en-US"/>
        </a:p>
      </dgm:t>
    </dgm:pt>
    <dgm:pt modelId="{0F0A3301-3474-4577-A852-0C90CD15A4DC}" type="sibTrans" cxnId="{B6A9372D-5C75-4557-98F2-0BCB2BA0BB86}">
      <dgm:prSet/>
      <dgm:spPr/>
      <dgm:t>
        <a:bodyPr/>
        <a:lstStyle/>
        <a:p>
          <a:endParaRPr lang="en-US"/>
        </a:p>
      </dgm:t>
    </dgm:pt>
    <dgm:pt modelId="{6CCA95B1-C87A-4BFD-91D6-E439A3ED5439}">
      <dgm:prSet/>
      <dgm:spPr/>
      <dgm:t>
        <a:bodyPr/>
        <a:lstStyle/>
        <a:p>
          <a:r>
            <a:rPr lang="ja-JP" b="1"/>
            <a:t>要件定義以降に変更点が多く見つかった</a:t>
          </a:r>
          <a:endParaRPr lang="en-US" dirty="0"/>
        </a:p>
      </dgm:t>
    </dgm:pt>
    <dgm:pt modelId="{0B12EB86-0516-4C29-8328-68992CFE418C}" type="parTrans" cxnId="{C42F9348-0DB4-4D11-BEB3-93664CA0A0A8}">
      <dgm:prSet/>
      <dgm:spPr/>
      <dgm:t>
        <a:bodyPr/>
        <a:lstStyle/>
        <a:p>
          <a:endParaRPr kumimoji="1" lang="ja-JP" altLang="en-US"/>
        </a:p>
      </dgm:t>
    </dgm:pt>
    <dgm:pt modelId="{DB4677B2-3CD4-4FAB-8FB7-72B7E435D88D}" type="sibTrans" cxnId="{C42F9348-0DB4-4D11-BEB3-93664CA0A0A8}">
      <dgm:prSet/>
      <dgm:spPr/>
      <dgm:t>
        <a:bodyPr/>
        <a:lstStyle/>
        <a:p>
          <a:endParaRPr kumimoji="1" lang="ja-JP" altLang="en-US"/>
        </a:p>
      </dgm:t>
    </dgm:pt>
    <dgm:pt modelId="{9AF9916E-65A3-4F2F-B349-2BFAE8D3C819}">
      <dgm:prSet/>
      <dgm:spPr/>
      <dgm:t>
        <a:bodyPr/>
        <a:lstStyle/>
        <a:p>
          <a:r>
            <a:rPr lang="ja-JP" b="1" dirty="0"/>
            <a:t>期限が守れるかどうか</a:t>
          </a:r>
          <a:endParaRPr lang="en-US" dirty="0"/>
        </a:p>
      </dgm:t>
    </dgm:pt>
    <dgm:pt modelId="{EED81E6B-C712-4A50-ACC8-203E728A1415}" type="parTrans" cxnId="{BC1968BE-BE0E-45E4-909F-F45C7102120D}">
      <dgm:prSet/>
      <dgm:spPr/>
      <dgm:t>
        <a:bodyPr/>
        <a:lstStyle/>
        <a:p>
          <a:endParaRPr kumimoji="1" lang="ja-JP" altLang="en-US"/>
        </a:p>
      </dgm:t>
    </dgm:pt>
    <dgm:pt modelId="{22C542E2-9ED1-4862-B0F1-D6345C730234}" type="sibTrans" cxnId="{BC1968BE-BE0E-45E4-909F-F45C7102120D}">
      <dgm:prSet/>
      <dgm:spPr/>
      <dgm:t>
        <a:bodyPr/>
        <a:lstStyle/>
        <a:p>
          <a:endParaRPr kumimoji="1" lang="ja-JP" altLang="en-US"/>
        </a:p>
      </dgm:t>
    </dgm:pt>
    <dgm:pt modelId="{01801CAD-C610-4EE2-92D7-86481E370A7F}">
      <dgm:prSet/>
      <dgm:spPr/>
      <dgm:t>
        <a:bodyPr/>
        <a:lstStyle/>
        <a:p>
          <a:r>
            <a:rPr kumimoji="1" lang="ja-JP" altLang="ja-JP" b="1" dirty="0"/>
            <a:t>コミュニケーションの重要性</a:t>
          </a:r>
          <a:endParaRPr lang="en-US" dirty="0"/>
        </a:p>
      </dgm:t>
    </dgm:pt>
    <dgm:pt modelId="{466D50CA-042A-42AA-99CC-DF017529EE42}" type="parTrans" cxnId="{53563AC9-CB02-41D5-93A7-DFF03F2277A7}">
      <dgm:prSet/>
      <dgm:spPr/>
    </dgm:pt>
    <dgm:pt modelId="{7C78BA89-41CD-461B-8C4F-7DACCFAF0647}" type="sibTrans" cxnId="{53563AC9-CB02-41D5-93A7-DFF03F2277A7}">
      <dgm:prSet/>
      <dgm:spPr/>
    </dgm:pt>
    <dgm:pt modelId="{D139AB0E-F835-4AFD-BF45-C307F8E85B4C}">
      <dgm:prSet/>
      <dgm:spPr/>
      <dgm:t>
        <a:bodyPr/>
        <a:lstStyle/>
        <a:p>
          <a:r>
            <a:rPr kumimoji="1" lang="ja-JP" altLang="ja-JP" b="1" dirty="0"/>
            <a:t>スケジュール管理</a:t>
          </a:r>
          <a:endParaRPr lang="en-US" dirty="0"/>
        </a:p>
      </dgm:t>
    </dgm:pt>
    <dgm:pt modelId="{CFD3331C-35A5-4E9C-B55B-513036A1EE86}" type="parTrans" cxnId="{7147C6D8-1074-46B9-AEC8-42AB4F1B0970}">
      <dgm:prSet/>
      <dgm:spPr/>
    </dgm:pt>
    <dgm:pt modelId="{FEBCC6A4-E9CF-475B-95E1-8CBD255388EB}" type="sibTrans" cxnId="{7147C6D8-1074-46B9-AEC8-42AB4F1B0970}">
      <dgm:prSet/>
      <dgm:spPr/>
    </dgm:pt>
    <dgm:pt modelId="{8FF1DC4D-53A7-4530-912D-48D086917A40}" type="pres">
      <dgm:prSet presAssocID="{80C00087-AE4F-407E-9F75-B9145F167C95}" presName="linear" presStyleCnt="0">
        <dgm:presLayoutVars>
          <dgm:animLvl val="lvl"/>
          <dgm:resizeHandles val="exact"/>
        </dgm:presLayoutVars>
      </dgm:prSet>
      <dgm:spPr/>
    </dgm:pt>
    <dgm:pt modelId="{0D92A77C-527D-4919-94BB-3B7F12BFD9A9}" type="pres">
      <dgm:prSet presAssocID="{3E168425-E961-4120-98F4-ED37C7D6A282}" presName="parentText" presStyleLbl="node1" presStyleIdx="0" presStyleCnt="2">
        <dgm:presLayoutVars>
          <dgm:chMax val="0"/>
          <dgm:bulletEnabled val="1"/>
        </dgm:presLayoutVars>
      </dgm:prSet>
      <dgm:spPr/>
    </dgm:pt>
    <dgm:pt modelId="{6A8D9BD2-C7DF-4DA6-B4E2-353F15A64C4F}" type="pres">
      <dgm:prSet presAssocID="{3E168425-E961-4120-98F4-ED37C7D6A282}" presName="childText" presStyleLbl="revTx" presStyleIdx="0" presStyleCnt="2">
        <dgm:presLayoutVars>
          <dgm:bulletEnabled val="1"/>
        </dgm:presLayoutVars>
      </dgm:prSet>
      <dgm:spPr/>
    </dgm:pt>
    <dgm:pt modelId="{63F51DA4-0D87-4F5C-A138-ECFC5D498062}" type="pres">
      <dgm:prSet presAssocID="{9CB8FEA9-DF28-41CA-A60B-ADFAAFFFAEBC}" presName="parentText" presStyleLbl="node1" presStyleIdx="1" presStyleCnt="2">
        <dgm:presLayoutVars>
          <dgm:chMax val="0"/>
          <dgm:bulletEnabled val="1"/>
        </dgm:presLayoutVars>
      </dgm:prSet>
      <dgm:spPr/>
    </dgm:pt>
    <dgm:pt modelId="{DC03AE80-269E-4990-9DF9-7ABB50034C70}" type="pres">
      <dgm:prSet presAssocID="{9CB8FEA9-DF28-41CA-A60B-ADFAAFFFAEBC}" presName="childText" presStyleLbl="revTx" presStyleIdx="1" presStyleCnt="2">
        <dgm:presLayoutVars>
          <dgm:bulletEnabled val="1"/>
        </dgm:presLayoutVars>
      </dgm:prSet>
      <dgm:spPr/>
    </dgm:pt>
  </dgm:ptLst>
  <dgm:cxnLst>
    <dgm:cxn modelId="{31E3462A-3429-4F53-BAB1-ACC8A5E99E44}" type="presOf" srcId="{D139AB0E-F835-4AFD-BF45-C307F8E85B4C}" destId="{DC03AE80-269E-4990-9DF9-7ABB50034C70}" srcOrd="0" destOrd="2" presId="urn:microsoft.com/office/officeart/2005/8/layout/vList2"/>
    <dgm:cxn modelId="{B6A9372D-5C75-4557-98F2-0BCB2BA0BB86}" srcId="{9CB8FEA9-DF28-41CA-A60B-ADFAAFFFAEBC}" destId="{159C645A-9674-4153-8F91-769737DAB6E0}" srcOrd="0" destOrd="0" parTransId="{1A63DC9A-6B7A-4975-A10D-ADA2DBC3C90D}" sibTransId="{0F0A3301-3474-4577-A852-0C90CD15A4DC}"/>
    <dgm:cxn modelId="{167CA53B-A1C7-4116-879C-10A30F2DD030}" srcId="{80C00087-AE4F-407E-9F75-B9145F167C95}" destId="{3E168425-E961-4120-98F4-ED37C7D6A282}" srcOrd="0" destOrd="0" parTransId="{38FE3758-3FEF-488D-8CAB-A34BD039B053}" sibTransId="{53C559DC-2398-446E-A7B1-02E88E8BC254}"/>
    <dgm:cxn modelId="{C42F9348-0DB4-4D11-BEB3-93664CA0A0A8}" srcId="{3E168425-E961-4120-98F4-ED37C7D6A282}" destId="{6CCA95B1-C87A-4BFD-91D6-E439A3ED5439}" srcOrd="1" destOrd="0" parTransId="{0B12EB86-0516-4C29-8328-68992CFE418C}" sibTransId="{DB4677B2-3CD4-4FAB-8FB7-72B7E435D88D}"/>
    <dgm:cxn modelId="{EE1E194A-9EE0-4CDB-8ECA-6C80DD09B9A7}" type="presOf" srcId="{01801CAD-C610-4EE2-92D7-86481E370A7F}" destId="{DC03AE80-269E-4990-9DF9-7ABB50034C70}" srcOrd="0" destOrd="1" presId="urn:microsoft.com/office/officeart/2005/8/layout/vList2"/>
    <dgm:cxn modelId="{48B40072-CD6E-4676-8CB8-DF7E663F9635}" type="presOf" srcId="{9AF9916E-65A3-4F2F-B349-2BFAE8D3C819}" destId="{6A8D9BD2-C7DF-4DA6-B4E2-353F15A64C4F}" srcOrd="0" destOrd="2" presId="urn:microsoft.com/office/officeart/2005/8/layout/vList2"/>
    <dgm:cxn modelId="{C6449F8D-7213-4EAF-832C-263CB8B93069}" srcId="{80C00087-AE4F-407E-9F75-B9145F167C95}" destId="{9CB8FEA9-DF28-41CA-A60B-ADFAAFFFAEBC}" srcOrd="1" destOrd="0" parTransId="{30A1AE67-6734-4083-974B-DE6B0F9DEB37}" sibTransId="{0943C32E-E4DE-4DFB-98C1-CD5658C20F75}"/>
    <dgm:cxn modelId="{3261328F-E006-401B-843E-713B27CFF77F}" type="presOf" srcId="{9CB8FEA9-DF28-41CA-A60B-ADFAAFFFAEBC}" destId="{63F51DA4-0D87-4F5C-A138-ECFC5D498062}" srcOrd="0" destOrd="0" presId="urn:microsoft.com/office/officeart/2005/8/layout/vList2"/>
    <dgm:cxn modelId="{3C738E9E-2B0E-447F-853E-A2BBCE420EFA}" type="presOf" srcId="{159C645A-9674-4153-8F91-769737DAB6E0}" destId="{DC03AE80-269E-4990-9DF9-7ABB50034C70}" srcOrd="0" destOrd="0" presId="urn:microsoft.com/office/officeart/2005/8/layout/vList2"/>
    <dgm:cxn modelId="{76EE76BC-40A3-45B5-B8BD-2FC8BBE108D2}" srcId="{3E168425-E961-4120-98F4-ED37C7D6A282}" destId="{96506D7E-74FD-4E3B-AFC6-7F40EA4726B4}" srcOrd="0" destOrd="0" parTransId="{CCAD8B81-1D5E-4FB1-B08D-AD06ADA7729D}" sibTransId="{A11606FC-90DD-41F5-9D7E-47BD722A2C59}"/>
    <dgm:cxn modelId="{BC1968BE-BE0E-45E4-909F-F45C7102120D}" srcId="{3E168425-E961-4120-98F4-ED37C7D6A282}" destId="{9AF9916E-65A3-4F2F-B349-2BFAE8D3C819}" srcOrd="2" destOrd="0" parTransId="{EED81E6B-C712-4A50-ACC8-203E728A1415}" sibTransId="{22C542E2-9ED1-4862-B0F1-D6345C730234}"/>
    <dgm:cxn modelId="{53563AC9-CB02-41D5-93A7-DFF03F2277A7}" srcId="{9CB8FEA9-DF28-41CA-A60B-ADFAAFFFAEBC}" destId="{01801CAD-C610-4EE2-92D7-86481E370A7F}" srcOrd="1" destOrd="0" parTransId="{466D50CA-042A-42AA-99CC-DF017529EE42}" sibTransId="{7C78BA89-41CD-461B-8C4F-7DACCFAF0647}"/>
    <dgm:cxn modelId="{8FA576D2-F8EC-4CC9-8381-E7360BAC90E4}" type="presOf" srcId="{6CCA95B1-C87A-4BFD-91D6-E439A3ED5439}" destId="{6A8D9BD2-C7DF-4DA6-B4E2-353F15A64C4F}" srcOrd="0" destOrd="1" presId="urn:microsoft.com/office/officeart/2005/8/layout/vList2"/>
    <dgm:cxn modelId="{7147C6D8-1074-46B9-AEC8-42AB4F1B0970}" srcId="{9CB8FEA9-DF28-41CA-A60B-ADFAAFFFAEBC}" destId="{D139AB0E-F835-4AFD-BF45-C307F8E85B4C}" srcOrd="2" destOrd="0" parTransId="{CFD3331C-35A5-4E9C-B55B-513036A1EE86}" sibTransId="{FEBCC6A4-E9CF-475B-95E1-8CBD255388EB}"/>
    <dgm:cxn modelId="{552F45D9-FF63-464F-BEB3-27D59EFA1B10}" type="presOf" srcId="{80C00087-AE4F-407E-9F75-B9145F167C95}" destId="{8FF1DC4D-53A7-4530-912D-48D086917A40}" srcOrd="0" destOrd="0" presId="urn:microsoft.com/office/officeart/2005/8/layout/vList2"/>
    <dgm:cxn modelId="{35071CF7-C731-4BC1-BAAE-EAE7F04532C6}" type="presOf" srcId="{96506D7E-74FD-4E3B-AFC6-7F40EA4726B4}" destId="{6A8D9BD2-C7DF-4DA6-B4E2-353F15A64C4F}" srcOrd="0" destOrd="0" presId="urn:microsoft.com/office/officeart/2005/8/layout/vList2"/>
    <dgm:cxn modelId="{30F746FB-D164-48BF-B7A3-55A265320FCF}" type="presOf" srcId="{3E168425-E961-4120-98F4-ED37C7D6A282}" destId="{0D92A77C-527D-4919-94BB-3B7F12BFD9A9}" srcOrd="0" destOrd="0" presId="urn:microsoft.com/office/officeart/2005/8/layout/vList2"/>
    <dgm:cxn modelId="{C24476BC-588A-419C-B791-EE24C4487C94}" type="presParOf" srcId="{8FF1DC4D-53A7-4530-912D-48D086917A40}" destId="{0D92A77C-527D-4919-94BB-3B7F12BFD9A9}" srcOrd="0" destOrd="0" presId="urn:microsoft.com/office/officeart/2005/8/layout/vList2"/>
    <dgm:cxn modelId="{04F210EE-F870-4CBB-837B-A8A74C77FB0E}" type="presParOf" srcId="{8FF1DC4D-53A7-4530-912D-48D086917A40}" destId="{6A8D9BD2-C7DF-4DA6-B4E2-353F15A64C4F}" srcOrd="1" destOrd="0" presId="urn:microsoft.com/office/officeart/2005/8/layout/vList2"/>
    <dgm:cxn modelId="{5B4159DC-9DDD-4A32-87EA-1752D713282E}" type="presParOf" srcId="{8FF1DC4D-53A7-4530-912D-48D086917A40}" destId="{63F51DA4-0D87-4F5C-A138-ECFC5D498062}" srcOrd="2" destOrd="0" presId="urn:microsoft.com/office/officeart/2005/8/layout/vList2"/>
    <dgm:cxn modelId="{CD4A6F76-7592-4527-B5DE-D52303EF63D1}" type="presParOf" srcId="{8FF1DC4D-53A7-4530-912D-48D086917A40}" destId="{DC03AE80-269E-4990-9DF9-7ABB50034C7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0D392-6D1E-4099-B99A-60F9D8B243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kumimoji="1" lang="ja-JP" altLang="en-US"/>
        </a:p>
      </dgm:t>
    </dgm:pt>
    <dgm:pt modelId="{4845B7D0-C473-48B4-B8D4-62CCDF402557}">
      <dgm:prSet/>
      <dgm:spPr/>
      <dgm:t>
        <a:bodyPr/>
        <a:lstStyle/>
        <a:p>
          <a:r>
            <a:rPr kumimoji="1" lang="ja-JP"/>
            <a:t>工夫点</a:t>
          </a:r>
          <a:endParaRPr lang="ja-JP"/>
        </a:p>
      </dgm:t>
    </dgm:pt>
    <dgm:pt modelId="{9F231769-3AD0-4AFD-A329-A41F1BE1DC7D}" type="parTrans" cxnId="{2EE25328-4B33-493A-BE6A-655E325711B5}">
      <dgm:prSet/>
      <dgm:spPr/>
      <dgm:t>
        <a:bodyPr/>
        <a:lstStyle/>
        <a:p>
          <a:endParaRPr kumimoji="1" lang="ja-JP" altLang="en-US"/>
        </a:p>
      </dgm:t>
    </dgm:pt>
    <dgm:pt modelId="{7E22F72A-8913-4F59-AC5C-F64A1803E365}" type="sibTrans" cxnId="{2EE25328-4B33-493A-BE6A-655E325711B5}">
      <dgm:prSet/>
      <dgm:spPr/>
      <dgm:t>
        <a:bodyPr/>
        <a:lstStyle/>
        <a:p>
          <a:endParaRPr kumimoji="1" lang="ja-JP" altLang="en-US"/>
        </a:p>
      </dgm:t>
    </dgm:pt>
    <dgm:pt modelId="{AE89A36C-A52B-43B6-8D6C-8D371BF5449B}">
      <dgm:prSet/>
      <dgm:spPr/>
      <dgm:t>
        <a:bodyPr/>
        <a:lstStyle/>
        <a:p>
          <a:r>
            <a:rPr kumimoji="1" lang="ja-JP" b="1"/>
            <a:t>ペルソナを意識した開発</a:t>
          </a:r>
          <a:endParaRPr lang="ja-JP"/>
        </a:p>
      </dgm:t>
    </dgm:pt>
    <dgm:pt modelId="{B03EE3FA-1F4B-4BE3-9566-4379A599AAD4}" type="parTrans" cxnId="{C45B34EC-5B40-4DE4-B3A4-1EC298924ECB}">
      <dgm:prSet/>
      <dgm:spPr/>
      <dgm:t>
        <a:bodyPr/>
        <a:lstStyle/>
        <a:p>
          <a:endParaRPr kumimoji="1" lang="ja-JP" altLang="en-US"/>
        </a:p>
      </dgm:t>
    </dgm:pt>
    <dgm:pt modelId="{0A808C82-D411-452F-B89F-9329BC8E300E}" type="sibTrans" cxnId="{C45B34EC-5B40-4DE4-B3A4-1EC298924ECB}">
      <dgm:prSet/>
      <dgm:spPr/>
      <dgm:t>
        <a:bodyPr/>
        <a:lstStyle/>
        <a:p>
          <a:endParaRPr kumimoji="1" lang="ja-JP" altLang="en-US"/>
        </a:p>
      </dgm:t>
    </dgm:pt>
    <dgm:pt modelId="{BBD85B54-BE3C-4BE1-A5AF-9F1CA31B2AF8}">
      <dgm:prSet/>
      <dgm:spPr/>
      <dgm:t>
        <a:bodyPr/>
        <a:lstStyle/>
        <a:p>
          <a:r>
            <a:rPr kumimoji="1" lang="ja-JP" b="1" dirty="0"/>
            <a:t>定期的な進捗報告を行った</a:t>
          </a:r>
          <a:endParaRPr lang="ja-JP" dirty="0"/>
        </a:p>
      </dgm:t>
    </dgm:pt>
    <dgm:pt modelId="{CDCD9B81-D1ED-48BF-AA72-966CA562E5C9}" type="parTrans" cxnId="{B9D404C7-576F-4332-88FA-1F4C34541568}">
      <dgm:prSet/>
      <dgm:spPr/>
      <dgm:t>
        <a:bodyPr/>
        <a:lstStyle/>
        <a:p>
          <a:endParaRPr kumimoji="1" lang="ja-JP" altLang="en-US"/>
        </a:p>
      </dgm:t>
    </dgm:pt>
    <dgm:pt modelId="{D69EE2D9-966A-45C1-B062-6C5F4C0A0A46}" type="sibTrans" cxnId="{B9D404C7-576F-4332-88FA-1F4C34541568}">
      <dgm:prSet/>
      <dgm:spPr/>
      <dgm:t>
        <a:bodyPr/>
        <a:lstStyle/>
        <a:p>
          <a:endParaRPr kumimoji="1" lang="ja-JP" altLang="en-US"/>
        </a:p>
      </dgm:t>
    </dgm:pt>
    <dgm:pt modelId="{2BA29CF9-FFDE-4465-AB5F-A4B51220086E}">
      <dgm:prSet/>
      <dgm:spPr/>
      <dgm:t>
        <a:bodyPr/>
        <a:lstStyle/>
        <a:p>
          <a:r>
            <a:rPr kumimoji="1" lang="ja-JP" b="1"/>
            <a:t>モチベーション維持のためのコミュニケーション</a:t>
          </a:r>
          <a:endParaRPr lang="ja-JP"/>
        </a:p>
      </dgm:t>
    </dgm:pt>
    <dgm:pt modelId="{5A773B3A-A7F4-4E98-AE8B-CCEC19F429EB}" type="parTrans" cxnId="{BE12BBAC-CBF3-424E-8F5F-A6704C9099EF}">
      <dgm:prSet/>
      <dgm:spPr/>
      <dgm:t>
        <a:bodyPr/>
        <a:lstStyle/>
        <a:p>
          <a:endParaRPr kumimoji="1" lang="ja-JP" altLang="en-US"/>
        </a:p>
      </dgm:t>
    </dgm:pt>
    <dgm:pt modelId="{DC2AB9A4-09DE-4AD1-855D-4F2EA0912E4E}" type="sibTrans" cxnId="{BE12BBAC-CBF3-424E-8F5F-A6704C9099EF}">
      <dgm:prSet/>
      <dgm:spPr/>
      <dgm:t>
        <a:bodyPr/>
        <a:lstStyle/>
        <a:p>
          <a:endParaRPr kumimoji="1" lang="ja-JP" altLang="en-US"/>
        </a:p>
      </dgm:t>
    </dgm:pt>
    <dgm:pt modelId="{4918B425-BDB8-41C9-9755-59D7AE530EFB}">
      <dgm:prSet/>
      <dgm:spPr/>
      <dgm:t>
        <a:bodyPr/>
        <a:lstStyle/>
        <a:p>
          <a:r>
            <a:rPr kumimoji="1" lang="ja-JP"/>
            <a:t>課題点</a:t>
          </a:r>
          <a:endParaRPr lang="ja-JP"/>
        </a:p>
      </dgm:t>
    </dgm:pt>
    <dgm:pt modelId="{7D2384CA-7CC4-412D-BC03-38E20EEC5E58}" type="parTrans" cxnId="{36D242C3-55A0-4568-A941-03212FA5824B}">
      <dgm:prSet/>
      <dgm:spPr/>
      <dgm:t>
        <a:bodyPr/>
        <a:lstStyle/>
        <a:p>
          <a:endParaRPr kumimoji="1" lang="ja-JP" altLang="en-US"/>
        </a:p>
      </dgm:t>
    </dgm:pt>
    <dgm:pt modelId="{B5EC3019-5F6B-4D5A-A854-0D08537C104B}" type="sibTrans" cxnId="{36D242C3-55A0-4568-A941-03212FA5824B}">
      <dgm:prSet/>
      <dgm:spPr/>
      <dgm:t>
        <a:bodyPr/>
        <a:lstStyle/>
        <a:p>
          <a:endParaRPr kumimoji="1" lang="ja-JP" altLang="en-US"/>
        </a:p>
      </dgm:t>
    </dgm:pt>
    <dgm:pt modelId="{6B170728-2EE7-469E-B2BB-BB98CCF4019D}">
      <dgm:prSet/>
      <dgm:spPr/>
      <dgm:t>
        <a:bodyPr/>
        <a:lstStyle/>
        <a:p>
          <a:r>
            <a:rPr kumimoji="1" lang="ja-JP" b="1"/>
            <a:t>作業の偏り</a:t>
          </a:r>
          <a:endParaRPr lang="ja-JP"/>
        </a:p>
      </dgm:t>
    </dgm:pt>
    <dgm:pt modelId="{6676E474-9758-49D0-81E9-7B11434AF0C7}" type="parTrans" cxnId="{A354690B-1CC5-4164-A2B5-79A5A52C475B}">
      <dgm:prSet/>
      <dgm:spPr/>
      <dgm:t>
        <a:bodyPr/>
        <a:lstStyle/>
        <a:p>
          <a:endParaRPr kumimoji="1" lang="ja-JP" altLang="en-US"/>
        </a:p>
      </dgm:t>
    </dgm:pt>
    <dgm:pt modelId="{C2C5B248-5378-4C29-805B-D37C9DB393C4}" type="sibTrans" cxnId="{A354690B-1CC5-4164-A2B5-79A5A52C475B}">
      <dgm:prSet/>
      <dgm:spPr/>
      <dgm:t>
        <a:bodyPr/>
        <a:lstStyle/>
        <a:p>
          <a:endParaRPr kumimoji="1" lang="ja-JP" altLang="en-US"/>
        </a:p>
      </dgm:t>
    </dgm:pt>
    <dgm:pt modelId="{72FC9EAF-5892-4A2F-9A45-D9CD7E1F7E7D}">
      <dgm:prSet/>
      <dgm:spPr/>
      <dgm:t>
        <a:bodyPr/>
        <a:lstStyle/>
        <a:p>
          <a:r>
            <a:rPr kumimoji="1" lang="ja-JP" b="1" dirty="0"/>
            <a:t>自分の担当外に対して理解が不足</a:t>
          </a:r>
          <a:endParaRPr lang="ja-JP" dirty="0"/>
        </a:p>
      </dgm:t>
    </dgm:pt>
    <dgm:pt modelId="{2273B676-44DB-4637-8EBD-1D90775617DF}" type="parTrans" cxnId="{C6672EC5-D61F-4EB8-BAED-9EA8C20276EE}">
      <dgm:prSet/>
      <dgm:spPr/>
      <dgm:t>
        <a:bodyPr/>
        <a:lstStyle/>
        <a:p>
          <a:endParaRPr kumimoji="1" lang="ja-JP" altLang="en-US"/>
        </a:p>
      </dgm:t>
    </dgm:pt>
    <dgm:pt modelId="{3999509E-4B04-4D8B-923A-96439EB59987}" type="sibTrans" cxnId="{C6672EC5-D61F-4EB8-BAED-9EA8C20276EE}">
      <dgm:prSet/>
      <dgm:spPr/>
      <dgm:t>
        <a:bodyPr/>
        <a:lstStyle/>
        <a:p>
          <a:endParaRPr kumimoji="1" lang="ja-JP" altLang="en-US"/>
        </a:p>
      </dgm:t>
    </dgm:pt>
    <dgm:pt modelId="{847CEBA0-DBB3-4804-AC4D-DC718848A3E4}" type="pres">
      <dgm:prSet presAssocID="{5F90D392-6D1E-4099-B99A-60F9D8B24311}" presName="linear" presStyleCnt="0">
        <dgm:presLayoutVars>
          <dgm:animLvl val="lvl"/>
          <dgm:resizeHandles val="exact"/>
        </dgm:presLayoutVars>
      </dgm:prSet>
      <dgm:spPr/>
    </dgm:pt>
    <dgm:pt modelId="{1694EE19-3935-4DDB-BA49-D4E12AC316EB}" type="pres">
      <dgm:prSet presAssocID="{4845B7D0-C473-48B4-B8D4-62CCDF402557}" presName="parentText" presStyleLbl="node1" presStyleIdx="0" presStyleCnt="2">
        <dgm:presLayoutVars>
          <dgm:chMax val="0"/>
          <dgm:bulletEnabled val="1"/>
        </dgm:presLayoutVars>
      </dgm:prSet>
      <dgm:spPr/>
    </dgm:pt>
    <dgm:pt modelId="{A1C9EDFA-9C0F-42B0-AF71-FA630260E091}" type="pres">
      <dgm:prSet presAssocID="{4845B7D0-C473-48B4-B8D4-62CCDF402557}" presName="childText" presStyleLbl="revTx" presStyleIdx="0" presStyleCnt="2">
        <dgm:presLayoutVars>
          <dgm:bulletEnabled val="1"/>
        </dgm:presLayoutVars>
      </dgm:prSet>
      <dgm:spPr/>
    </dgm:pt>
    <dgm:pt modelId="{2CF328B3-6E3A-48FA-A11A-A79B9BD581A7}" type="pres">
      <dgm:prSet presAssocID="{4918B425-BDB8-41C9-9755-59D7AE530EFB}" presName="parentText" presStyleLbl="node1" presStyleIdx="1" presStyleCnt="2">
        <dgm:presLayoutVars>
          <dgm:chMax val="0"/>
          <dgm:bulletEnabled val="1"/>
        </dgm:presLayoutVars>
      </dgm:prSet>
      <dgm:spPr/>
    </dgm:pt>
    <dgm:pt modelId="{6F6B0E61-E362-4345-9A51-6C3CB8350B62}" type="pres">
      <dgm:prSet presAssocID="{4918B425-BDB8-41C9-9755-59D7AE530EFB}" presName="childText" presStyleLbl="revTx" presStyleIdx="1" presStyleCnt="2">
        <dgm:presLayoutVars>
          <dgm:bulletEnabled val="1"/>
        </dgm:presLayoutVars>
      </dgm:prSet>
      <dgm:spPr/>
    </dgm:pt>
  </dgm:ptLst>
  <dgm:cxnLst>
    <dgm:cxn modelId="{A354690B-1CC5-4164-A2B5-79A5A52C475B}" srcId="{4918B425-BDB8-41C9-9755-59D7AE530EFB}" destId="{6B170728-2EE7-469E-B2BB-BB98CCF4019D}" srcOrd="0" destOrd="0" parTransId="{6676E474-9758-49D0-81E9-7B11434AF0C7}" sibTransId="{C2C5B248-5378-4C29-805B-D37C9DB393C4}"/>
    <dgm:cxn modelId="{25E6811B-58F3-4D1D-9EC0-FA16A93B308B}" type="presOf" srcId="{4845B7D0-C473-48B4-B8D4-62CCDF402557}" destId="{1694EE19-3935-4DDB-BA49-D4E12AC316EB}" srcOrd="0" destOrd="0" presId="urn:microsoft.com/office/officeart/2005/8/layout/vList2"/>
    <dgm:cxn modelId="{2EE25328-4B33-493A-BE6A-655E325711B5}" srcId="{5F90D392-6D1E-4099-B99A-60F9D8B24311}" destId="{4845B7D0-C473-48B4-B8D4-62CCDF402557}" srcOrd="0" destOrd="0" parTransId="{9F231769-3AD0-4AFD-A329-A41F1BE1DC7D}" sibTransId="{7E22F72A-8913-4F59-AC5C-F64A1803E365}"/>
    <dgm:cxn modelId="{70F24B64-E1D6-4367-90A4-4E1596945A94}" type="presOf" srcId="{4918B425-BDB8-41C9-9755-59D7AE530EFB}" destId="{2CF328B3-6E3A-48FA-A11A-A79B9BD581A7}" srcOrd="0" destOrd="0" presId="urn:microsoft.com/office/officeart/2005/8/layout/vList2"/>
    <dgm:cxn modelId="{3EF177A6-160A-453C-BE7D-E586EAA8A538}" type="presOf" srcId="{AE89A36C-A52B-43B6-8D6C-8D371BF5449B}" destId="{A1C9EDFA-9C0F-42B0-AF71-FA630260E091}" srcOrd="0" destOrd="0" presId="urn:microsoft.com/office/officeart/2005/8/layout/vList2"/>
    <dgm:cxn modelId="{BE12BBAC-CBF3-424E-8F5F-A6704C9099EF}" srcId="{4845B7D0-C473-48B4-B8D4-62CCDF402557}" destId="{2BA29CF9-FFDE-4465-AB5F-A4B51220086E}" srcOrd="2" destOrd="0" parTransId="{5A773B3A-A7F4-4E98-AE8B-CCEC19F429EB}" sibTransId="{DC2AB9A4-09DE-4AD1-855D-4F2EA0912E4E}"/>
    <dgm:cxn modelId="{36D242C3-55A0-4568-A941-03212FA5824B}" srcId="{5F90D392-6D1E-4099-B99A-60F9D8B24311}" destId="{4918B425-BDB8-41C9-9755-59D7AE530EFB}" srcOrd="1" destOrd="0" parTransId="{7D2384CA-7CC4-412D-BC03-38E20EEC5E58}" sibTransId="{B5EC3019-5F6B-4D5A-A854-0D08537C104B}"/>
    <dgm:cxn modelId="{C6672EC5-D61F-4EB8-BAED-9EA8C20276EE}" srcId="{4918B425-BDB8-41C9-9755-59D7AE530EFB}" destId="{72FC9EAF-5892-4A2F-9A45-D9CD7E1F7E7D}" srcOrd="1" destOrd="0" parTransId="{2273B676-44DB-4637-8EBD-1D90775617DF}" sibTransId="{3999509E-4B04-4D8B-923A-96439EB59987}"/>
    <dgm:cxn modelId="{BA9C6EC6-C257-4067-820C-196765A7939B}" type="presOf" srcId="{BBD85B54-BE3C-4BE1-A5AF-9F1CA31B2AF8}" destId="{A1C9EDFA-9C0F-42B0-AF71-FA630260E091}" srcOrd="0" destOrd="1" presId="urn:microsoft.com/office/officeart/2005/8/layout/vList2"/>
    <dgm:cxn modelId="{B9D404C7-576F-4332-88FA-1F4C34541568}" srcId="{4845B7D0-C473-48B4-B8D4-62CCDF402557}" destId="{BBD85B54-BE3C-4BE1-A5AF-9F1CA31B2AF8}" srcOrd="1" destOrd="0" parTransId="{CDCD9B81-D1ED-48BF-AA72-966CA562E5C9}" sibTransId="{D69EE2D9-966A-45C1-B062-6C5F4C0A0A46}"/>
    <dgm:cxn modelId="{4D0461D0-3486-4E11-BBC5-ABC48E215A6D}" type="presOf" srcId="{5F90D392-6D1E-4099-B99A-60F9D8B24311}" destId="{847CEBA0-DBB3-4804-AC4D-DC718848A3E4}" srcOrd="0" destOrd="0" presId="urn:microsoft.com/office/officeart/2005/8/layout/vList2"/>
    <dgm:cxn modelId="{AB238ADC-B944-41FB-8AE7-4E241F8C0CA1}" type="presOf" srcId="{2BA29CF9-FFDE-4465-AB5F-A4B51220086E}" destId="{A1C9EDFA-9C0F-42B0-AF71-FA630260E091}" srcOrd="0" destOrd="2" presId="urn:microsoft.com/office/officeart/2005/8/layout/vList2"/>
    <dgm:cxn modelId="{C062A9DE-A66D-4BD2-9240-6C70EDFD92B7}" type="presOf" srcId="{6B170728-2EE7-469E-B2BB-BB98CCF4019D}" destId="{6F6B0E61-E362-4345-9A51-6C3CB8350B62}" srcOrd="0" destOrd="0" presId="urn:microsoft.com/office/officeart/2005/8/layout/vList2"/>
    <dgm:cxn modelId="{C45B34EC-5B40-4DE4-B3A4-1EC298924ECB}" srcId="{4845B7D0-C473-48B4-B8D4-62CCDF402557}" destId="{AE89A36C-A52B-43B6-8D6C-8D371BF5449B}" srcOrd="0" destOrd="0" parTransId="{B03EE3FA-1F4B-4BE3-9566-4379A599AAD4}" sibTransId="{0A808C82-D411-452F-B89F-9329BC8E300E}"/>
    <dgm:cxn modelId="{181F86FB-35BB-4315-B355-6E0BA58EF601}" type="presOf" srcId="{72FC9EAF-5892-4A2F-9A45-D9CD7E1F7E7D}" destId="{6F6B0E61-E362-4345-9A51-6C3CB8350B62}" srcOrd="0" destOrd="1" presId="urn:microsoft.com/office/officeart/2005/8/layout/vList2"/>
    <dgm:cxn modelId="{AC661FA1-D3C1-4051-92CF-579BAF74F4CB}" type="presParOf" srcId="{847CEBA0-DBB3-4804-AC4D-DC718848A3E4}" destId="{1694EE19-3935-4DDB-BA49-D4E12AC316EB}" srcOrd="0" destOrd="0" presId="urn:microsoft.com/office/officeart/2005/8/layout/vList2"/>
    <dgm:cxn modelId="{5904B11C-F749-4263-BC9E-BA2B044A8BC8}" type="presParOf" srcId="{847CEBA0-DBB3-4804-AC4D-DC718848A3E4}" destId="{A1C9EDFA-9C0F-42B0-AF71-FA630260E091}" srcOrd="1" destOrd="0" presId="urn:microsoft.com/office/officeart/2005/8/layout/vList2"/>
    <dgm:cxn modelId="{8F11E474-8C25-4D36-95AB-F3404CB4A15A}" type="presParOf" srcId="{847CEBA0-DBB3-4804-AC4D-DC718848A3E4}" destId="{2CF328B3-6E3A-48FA-A11A-A79B9BD581A7}" srcOrd="2" destOrd="0" presId="urn:microsoft.com/office/officeart/2005/8/layout/vList2"/>
    <dgm:cxn modelId="{DF61684E-BBBA-4194-B13E-0BBAEF6017BB}" type="presParOf" srcId="{847CEBA0-DBB3-4804-AC4D-DC718848A3E4}" destId="{6F6B0E61-E362-4345-9A51-6C3CB8350B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886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リーダー・・・下日向</a:t>
          </a:r>
          <a:endParaRPr lang="en-US" sz="2400" kern="1200"/>
        </a:p>
      </dsp:txBody>
      <dsp:txXfrm>
        <a:off x="39752" y="128424"/>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dirty="0"/>
            <a:t>構成管理担当・・・鈴木</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品質管理担当・・・森本</a:t>
          </a:r>
          <a:endParaRPr lang="en-US" sz="2400" kern="120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sz="2400" kern="1200" dirty="0"/>
            <a:t>DBA</a:t>
          </a:r>
          <a:r>
            <a:rPr kumimoji="1" lang="ja-JP" sz="2400" kern="1200" dirty="0"/>
            <a:t>担当・・・前田</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コミュニケーション管理担当・・・石倉</a:t>
          </a:r>
          <a:endParaRPr lang="en-US" sz="2400" kern="120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発表担当・・・久保</a:t>
          </a:r>
          <a:endParaRPr lang="en-US" sz="2400" kern="1200"/>
        </a:p>
      </dsp:txBody>
      <dsp:txXfrm>
        <a:off x="39752" y="4545624"/>
        <a:ext cx="6175245" cy="734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ja-JP" altLang="en-US" sz="2400" kern="1200" dirty="0"/>
            <a:t>動画編集者の卵</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ja-JP" altLang="en-US" sz="2400" kern="1200" dirty="0"/>
            <a:t>ハンバーガーメニューの天才</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ja-JP" altLang="en-US" sz="2400" kern="1200" dirty="0"/>
            <a:t>戦犯候補</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ja-JP" altLang="en-US" sz="2400" kern="1200" dirty="0"/>
            <a:t>吉本研修生</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戦力外</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ja-JP" altLang="en-US" sz="2400" kern="1200" dirty="0"/>
            <a:t>デザインの鬼</a:t>
          </a:r>
          <a:endParaRPr lang="en-US" sz="2400" kern="1200" dirty="0"/>
        </a:p>
      </dsp:txBody>
      <dsp:txXfrm>
        <a:off x="39752" y="4545624"/>
        <a:ext cx="6175245" cy="734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en-US" altLang="ja-JP" sz="2400" kern="1200" dirty="0"/>
            <a:t>Java</a:t>
          </a:r>
          <a:r>
            <a:rPr kumimoji="1" lang="ja-JP" altLang="en-US" sz="2400" kern="1200" dirty="0"/>
            <a:t>を経験</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en-US" altLang="ja-JP" sz="2400" kern="1200" dirty="0"/>
            <a:t>C</a:t>
          </a:r>
          <a:r>
            <a:rPr kumimoji="1" lang="ja-JP" altLang="en-US" sz="2400" kern="1200" dirty="0"/>
            <a:t>言語を軽く経験</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未経験</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en-US" altLang="ja-JP" sz="2400" kern="1200" dirty="0"/>
            <a:t>C</a:t>
          </a:r>
          <a:r>
            <a:rPr kumimoji="1" lang="ja-JP" altLang="en-US" sz="2400" kern="1200" dirty="0"/>
            <a:t>言語を経験</a:t>
          </a:r>
          <a:endParaRPr lang="en-US" sz="2400" kern="1200" dirty="0"/>
        </a:p>
      </dsp:txBody>
      <dsp:txXfrm>
        <a:off x="39752" y="4545624"/>
        <a:ext cx="6175245" cy="734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A77C-527D-4919-94BB-3B7F12BFD9A9}">
      <dsp:nvSpPr>
        <dsp:cNvPr id="0" name=""/>
        <dsp:cNvSpPr/>
      </dsp:nvSpPr>
      <dsp:spPr>
        <a:xfrm>
          <a:off x="0" y="83677"/>
          <a:ext cx="6254749"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悩んだこと</a:t>
          </a:r>
          <a:endParaRPr lang="en-US" sz="2700" kern="1200" dirty="0"/>
        </a:p>
      </dsp:txBody>
      <dsp:txXfrm>
        <a:off x="44721" y="128398"/>
        <a:ext cx="6165307" cy="826668"/>
      </dsp:txXfrm>
    </dsp:sp>
    <dsp:sp modelId="{6A8D9BD2-C7DF-4DA6-B4E2-353F15A64C4F}">
      <dsp:nvSpPr>
        <dsp:cNvPr id="0" name=""/>
        <dsp:cNvSpPr/>
      </dsp:nvSpPr>
      <dsp:spPr>
        <a:xfrm>
          <a:off x="0" y="999787"/>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dirty="0" err="1"/>
            <a:t>Github</a:t>
          </a:r>
          <a:r>
            <a:rPr lang="ja-JP" sz="2100" b="1" kern="1200" dirty="0"/>
            <a:t>の使い方</a:t>
          </a:r>
          <a:endParaRPr lang="en-US" sz="2100" kern="1200" dirty="0"/>
        </a:p>
        <a:p>
          <a:pPr marL="228600" lvl="1" indent="-228600" algn="l" defTabSz="933450">
            <a:lnSpc>
              <a:spcPct val="90000"/>
            </a:lnSpc>
            <a:spcBef>
              <a:spcPct val="0"/>
            </a:spcBef>
            <a:spcAft>
              <a:spcPct val="20000"/>
            </a:spcAft>
            <a:buChar char="•"/>
          </a:pPr>
          <a:r>
            <a:rPr lang="ja-JP" sz="2100" b="1" kern="1200"/>
            <a:t>要件定義以降に変更点が多く見つかった</a:t>
          </a:r>
          <a:endParaRPr lang="en-US" sz="2100" kern="1200" dirty="0"/>
        </a:p>
        <a:p>
          <a:pPr marL="228600" lvl="1" indent="-228600" algn="l" defTabSz="933450">
            <a:lnSpc>
              <a:spcPct val="90000"/>
            </a:lnSpc>
            <a:spcBef>
              <a:spcPct val="0"/>
            </a:spcBef>
            <a:spcAft>
              <a:spcPct val="20000"/>
            </a:spcAft>
            <a:buChar char="•"/>
          </a:pPr>
          <a:r>
            <a:rPr lang="ja-JP" sz="2100" b="1" kern="1200" dirty="0"/>
            <a:t>期限が守れるかどうか</a:t>
          </a:r>
          <a:endParaRPr lang="en-US" sz="2100" kern="1200" dirty="0"/>
        </a:p>
      </dsp:txBody>
      <dsp:txXfrm>
        <a:off x="0" y="999787"/>
        <a:ext cx="6254749" cy="1704645"/>
      </dsp:txXfrm>
    </dsp:sp>
    <dsp:sp modelId="{63F51DA4-0D87-4F5C-A138-ECFC5D498062}">
      <dsp:nvSpPr>
        <dsp:cNvPr id="0" name=""/>
        <dsp:cNvSpPr/>
      </dsp:nvSpPr>
      <dsp:spPr>
        <a:xfrm>
          <a:off x="0" y="2704432"/>
          <a:ext cx="6254749"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学んだこと</a:t>
          </a:r>
          <a:endParaRPr lang="en-US" sz="2700" kern="1200" dirty="0"/>
        </a:p>
      </dsp:txBody>
      <dsp:txXfrm>
        <a:off x="44721" y="2749153"/>
        <a:ext cx="6165307" cy="826668"/>
      </dsp:txXfrm>
    </dsp:sp>
    <dsp:sp modelId="{DC03AE80-269E-4990-9DF9-7ABB50034C70}">
      <dsp:nvSpPr>
        <dsp:cNvPr id="0" name=""/>
        <dsp:cNvSpPr/>
      </dsp:nvSpPr>
      <dsp:spPr>
        <a:xfrm>
          <a:off x="0" y="3620542"/>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ja-JP" sz="2100" b="1" kern="1200" dirty="0"/>
            <a:t>報連相は大事</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コミュニケーションの重要性</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スケジュール管理</a:t>
          </a:r>
          <a:endParaRPr lang="en-US" sz="2100" kern="1200" dirty="0"/>
        </a:p>
      </dsp:txBody>
      <dsp:txXfrm>
        <a:off x="0" y="3620542"/>
        <a:ext cx="6254749" cy="1704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E19-3935-4DDB-BA49-D4E12AC316EB}">
      <dsp:nvSpPr>
        <dsp:cNvPr id="0" name=""/>
        <dsp:cNvSpPr/>
      </dsp:nvSpPr>
      <dsp:spPr>
        <a:xfrm>
          <a:off x="0" y="42389"/>
          <a:ext cx="6235337"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工夫点</a:t>
          </a:r>
          <a:endParaRPr lang="ja-JP" sz="2700" kern="1200"/>
        </a:p>
      </dsp:txBody>
      <dsp:txXfrm>
        <a:off x="44721" y="87110"/>
        <a:ext cx="6145895" cy="826668"/>
      </dsp:txXfrm>
    </dsp:sp>
    <dsp:sp modelId="{A1C9EDFA-9C0F-42B0-AF71-FA630260E091}">
      <dsp:nvSpPr>
        <dsp:cNvPr id="0" name=""/>
        <dsp:cNvSpPr/>
      </dsp:nvSpPr>
      <dsp:spPr>
        <a:xfrm>
          <a:off x="0" y="958499"/>
          <a:ext cx="6235337"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ペルソナを意識した開発</a:t>
          </a:r>
          <a:endParaRPr lang="ja-JP" sz="2100" kern="1200"/>
        </a:p>
        <a:p>
          <a:pPr marL="228600" lvl="1" indent="-228600" algn="l" defTabSz="933450">
            <a:lnSpc>
              <a:spcPct val="90000"/>
            </a:lnSpc>
            <a:spcBef>
              <a:spcPct val="0"/>
            </a:spcBef>
            <a:spcAft>
              <a:spcPct val="20000"/>
            </a:spcAft>
            <a:buChar char="•"/>
          </a:pPr>
          <a:r>
            <a:rPr kumimoji="1" lang="ja-JP" sz="2100" b="1" kern="1200" dirty="0"/>
            <a:t>定期的な進捗報告を行った</a:t>
          </a:r>
          <a:endParaRPr lang="ja-JP" sz="2100" kern="1200" dirty="0"/>
        </a:p>
        <a:p>
          <a:pPr marL="228600" lvl="1" indent="-228600" algn="l" defTabSz="933450">
            <a:lnSpc>
              <a:spcPct val="90000"/>
            </a:lnSpc>
            <a:spcBef>
              <a:spcPct val="0"/>
            </a:spcBef>
            <a:spcAft>
              <a:spcPct val="20000"/>
            </a:spcAft>
            <a:buChar char="•"/>
          </a:pPr>
          <a:r>
            <a:rPr kumimoji="1" lang="ja-JP" sz="2100" b="1" kern="1200"/>
            <a:t>モチベーション維持のためのコミュニケーション</a:t>
          </a:r>
          <a:endParaRPr lang="ja-JP" sz="2100" kern="1200"/>
        </a:p>
      </dsp:txBody>
      <dsp:txXfrm>
        <a:off x="0" y="958499"/>
        <a:ext cx="6235337" cy="2179709"/>
      </dsp:txXfrm>
    </dsp:sp>
    <dsp:sp modelId="{2CF328B3-6E3A-48FA-A11A-A79B9BD581A7}">
      <dsp:nvSpPr>
        <dsp:cNvPr id="0" name=""/>
        <dsp:cNvSpPr/>
      </dsp:nvSpPr>
      <dsp:spPr>
        <a:xfrm>
          <a:off x="0" y="3138209"/>
          <a:ext cx="6235337"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sz="2700" kern="1200"/>
            <a:t>課題点</a:t>
          </a:r>
          <a:endParaRPr lang="ja-JP" sz="2700" kern="1200"/>
        </a:p>
      </dsp:txBody>
      <dsp:txXfrm>
        <a:off x="44721" y="3182930"/>
        <a:ext cx="6145895" cy="826668"/>
      </dsp:txXfrm>
    </dsp:sp>
    <dsp:sp modelId="{6F6B0E61-E362-4345-9A51-6C3CB8350B62}">
      <dsp:nvSpPr>
        <dsp:cNvPr id="0" name=""/>
        <dsp:cNvSpPr/>
      </dsp:nvSpPr>
      <dsp:spPr>
        <a:xfrm>
          <a:off x="0" y="4054319"/>
          <a:ext cx="6235337"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sz="2100" b="1" kern="1200"/>
            <a:t>作業の偏り</a:t>
          </a:r>
          <a:endParaRPr lang="ja-JP" sz="2100" kern="1200"/>
        </a:p>
        <a:p>
          <a:pPr marL="228600" lvl="1" indent="-228600" algn="l" defTabSz="933450">
            <a:lnSpc>
              <a:spcPct val="90000"/>
            </a:lnSpc>
            <a:spcBef>
              <a:spcPct val="0"/>
            </a:spcBef>
            <a:spcAft>
              <a:spcPct val="20000"/>
            </a:spcAft>
            <a:buChar char="•"/>
          </a:pPr>
          <a:r>
            <a:rPr kumimoji="1" lang="ja-JP" sz="2100" b="1" kern="1200" dirty="0"/>
            <a:t>自分の担当外に対して理解が不足</a:t>
          </a:r>
          <a:endParaRPr lang="ja-JP" sz="2100" kern="1200" dirty="0"/>
        </a:p>
      </dsp:txBody>
      <dsp:txXfrm>
        <a:off x="0" y="4054319"/>
        <a:ext cx="6235337" cy="1145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2233-ACBF-4DAE-A71D-466593D8E1AC}"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C8B2-5039-4998-B584-A72E26913B74}" type="slidenum">
              <a:rPr kumimoji="1" lang="ja-JP" altLang="en-US" smtClean="0"/>
              <a:t>‹#›</a:t>
            </a:fld>
            <a:endParaRPr kumimoji="1" lang="ja-JP" altLang="en-US"/>
          </a:p>
        </p:txBody>
      </p:sp>
    </p:spTree>
    <p:extLst>
      <p:ext uri="{BB962C8B-B14F-4D97-AF65-F5344CB8AC3E}">
        <p14:creationId xmlns:p14="http://schemas.microsoft.com/office/powerpoint/2010/main" val="1768810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4C7BB3D-710F-41B8-8F24-948710E702CB}"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033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60852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292390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4453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4C7BB3D-710F-41B8-8F24-948710E702CB}"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9404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2607098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843945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75955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9551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4C7BB3D-710F-41B8-8F24-948710E702CB}"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224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67537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4C7BB3D-710F-41B8-8F24-948710E702CB}"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1081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3.xml"/><Relationship Id="rId7" Type="http://schemas.openxmlformats.org/officeDocument/2006/relationships/image" Target="../media/image6.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63757F-83CE-E175-E465-051F6BE1507B}"/>
              </a:ext>
            </a:extLst>
          </p:cNvPr>
          <p:cNvSpPr>
            <a:spLocks noGrp="1"/>
          </p:cNvSpPr>
          <p:nvPr>
            <p:ph type="ctrTitle"/>
          </p:nvPr>
        </p:nvSpPr>
        <p:spPr>
          <a:xfrm>
            <a:off x="1580257" y="2374613"/>
            <a:ext cx="9031484" cy="1537712"/>
          </a:xfrm>
        </p:spPr>
        <p:txBody>
          <a:bodyPr anchor="b">
            <a:normAutofit/>
          </a:bodyPr>
          <a:lstStyle/>
          <a:p>
            <a:r>
              <a:rPr kumimoji="1" lang="ja-JP" altLang="en-US" sz="8000" b="1" dirty="0"/>
              <a:t>研修成果発表</a:t>
            </a:r>
          </a:p>
        </p:txBody>
      </p:sp>
      <p:sp>
        <p:nvSpPr>
          <p:cNvPr id="10" name="Freeform: Shape 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67553423-1151-3DC1-A15F-CA2D63C5B7BD}"/>
              </a:ext>
            </a:extLst>
          </p:cNvPr>
          <p:cNvSpPr>
            <a:spLocks noGrp="1"/>
          </p:cNvSpPr>
          <p:nvPr>
            <p:ph type="subTitle" idx="1"/>
          </p:nvPr>
        </p:nvSpPr>
        <p:spPr>
          <a:xfrm>
            <a:off x="1903495" y="3912325"/>
            <a:ext cx="8045373" cy="742279"/>
          </a:xfrm>
        </p:spPr>
        <p:txBody>
          <a:bodyPr anchor="ctr">
            <a:normAutofit/>
          </a:bodyPr>
          <a:lstStyle/>
          <a:p>
            <a:r>
              <a:rPr kumimoji="1" lang="ja-JP" altLang="en-US" sz="4000" dirty="0">
                <a:solidFill>
                  <a:srgbClr val="2A1A00"/>
                </a:solidFill>
              </a:rPr>
              <a:t>川崎</a:t>
            </a:r>
            <a:r>
              <a:rPr kumimoji="1" lang="en-US" altLang="ja-JP" sz="4000" dirty="0">
                <a:solidFill>
                  <a:srgbClr val="2A1A00"/>
                </a:solidFill>
              </a:rPr>
              <a:t>.java</a:t>
            </a:r>
          </a:p>
        </p:txBody>
      </p:sp>
      <p:pic>
        <p:nvPicPr>
          <p:cNvPr id="6" name="グラフィックス 5" descr="魚 単色塗りつぶし">
            <a:extLst>
              <a:ext uri="{FF2B5EF4-FFF2-40B4-BE49-F238E27FC236}">
                <a16:creationId xmlns:a16="http://schemas.microsoft.com/office/drawing/2014/main" id="{E71C4989-6450-448B-D7C1-3CBCE9CB2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12" y="5708991"/>
            <a:ext cx="914400" cy="914400"/>
          </a:xfrm>
          <a:prstGeom prst="rect">
            <a:avLst/>
          </a:prstGeom>
        </p:spPr>
      </p:pic>
      <p:pic>
        <p:nvPicPr>
          <p:cNvPr id="20" name="グラフィックス 19" descr="魚 単色塗りつぶし">
            <a:extLst>
              <a:ext uri="{FF2B5EF4-FFF2-40B4-BE49-F238E27FC236}">
                <a16:creationId xmlns:a16="http://schemas.microsoft.com/office/drawing/2014/main" id="{FCB8C02B-553F-9591-9EB6-8A85D8A4F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71725" y="5708991"/>
            <a:ext cx="914400" cy="914400"/>
          </a:xfrm>
          <a:prstGeom prst="rect">
            <a:avLst/>
          </a:prstGeom>
        </p:spPr>
      </p:pic>
    </p:spTree>
    <p:extLst>
      <p:ext uri="{BB962C8B-B14F-4D97-AF65-F5344CB8AC3E}">
        <p14:creationId xmlns:p14="http://schemas.microsoft.com/office/powerpoint/2010/main" val="36084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0">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C885B4B3-EE69-4E3E-91F0-B61C1FC9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BEEF09-320E-1FB1-F9C1-6C7CC54BEBAB}"/>
              </a:ext>
            </a:extLst>
          </p:cNvPr>
          <p:cNvSpPr>
            <a:spLocks noGrp="1"/>
          </p:cNvSpPr>
          <p:nvPr>
            <p:ph type="title"/>
          </p:nvPr>
        </p:nvSpPr>
        <p:spPr>
          <a:xfrm>
            <a:off x="658624" y="1100724"/>
            <a:ext cx="5875694" cy="4656552"/>
          </a:xfrm>
        </p:spPr>
        <p:txBody>
          <a:bodyPr vert="horz" lIns="91440" tIns="45720" rIns="91440" bIns="45720" rtlCol="0" anchor="ctr">
            <a:normAutofit/>
          </a:bodyPr>
          <a:lstStyle/>
          <a:p>
            <a:pPr algn="ctr"/>
            <a:r>
              <a:rPr lang="ja-JP" altLang="en-US" sz="10000" b="1" spc="800" dirty="0"/>
              <a:t>動作デモ</a:t>
            </a:r>
          </a:p>
        </p:txBody>
      </p:sp>
      <p:sp useBgFill="1">
        <p:nvSpPr>
          <p:cNvPr id="23" name="Freeform 22">
            <a:extLst>
              <a:ext uri="{FF2B5EF4-FFF2-40B4-BE49-F238E27FC236}">
                <a16:creationId xmlns:a16="http://schemas.microsoft.com/office/drawing/2014/main" id="{2C16B41A-15C5-49D2-BDA4-89B0E4D02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ln w="0">
            <a:noFill/>
            <a:prstDash val="solid"/>
            <a:round/>
            <a:headEnd/>
            <a:tailEnd/>
          </a:ln>
        </p:spPr>
      </p:sp>
      <p:pic>
        <p:nvPicPr>
          <p:cNvPr id="4" name="グラフィックス 3" descr="教室 単色塗りつぶし">
            <a:extLst>
              <a:ext uri="{FF2B5EF4-FFF2-40B4-BE49-F238E27FC236}">
                <a16:creationId xmlns:a16="http://schemas.microsoft.com/office/drawing/2014/main" id="{22E30833-DD08-A8C9-12EF-A55EBE046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164"/>
            <a:ext cx="3995589" cy="3995589"/>
          </a:xfrm>
          <a:prstGeom prst="rect">
            <a:avLst/>
          </a:prstGeom>
        </p:spPr>
      </p:pic>
    </p:spTree>
    <p:extLst>
      <p:ext uri="{BB962C8B-B14F-4D97-AF65-F5344CB8AC3E}">
        <p14:creationId xmlns:p14="http://schemas.microsoft.com/office/powerpoint/2010/main" val="36886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C0731-17D3-8859-3ADA-5E3669C215F0}"/>
              </a:ext>
            </a:extLst>
          </p:cNvPr>
          <p:cNvSpPr>
            <a:spLocks noGrp="1"/>
          </p:cNvSpPr>
          <p:nvPr>
            <p:ph type="title"/>
          </p:nvPr>
        </p:nvSpPr>
        <p:spPr>
          <a:xfrm>
            <a:off x="1251679" y="982731"/>
            <a:ext cx="3384329" cy="5408283"/>
          </a:xfrm>
        </p:spPr>
        <p:txBody>
          <a:bodyPr anchor="ctr">
            <a:normAutofit/>
          </a:bodyPr>
          <a:lstStyle/>
          <a:p>
            <a:pPr lvl="0" algn="ctr"/>
            <a:r>
              <a:rPr lang="ja-JP" altLang="en-US" sz="4000" b="1" dirty="0">
                <a:latin typeface="メイリオ" panose="020B0604030504040204" pitchFamily="50" charset="-128"/>
                <a:ea typeface="メイリオ" panose="020B0604030504040204" pitchFamily="50" charset="-128"/>
              </a:rPr>
              <a:t>チーム開発で学んだこと</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悩んだこと</a:t>
            </a:r>
            <a:br>
              <a:rPr lang="en-US" altLang="ja-JP" sz="4000" b="1" dirty="0">
                <a:latin typeface="メイリオ" panose="020B0604030504040204" pitchFamily="50" charset="-128"/>
                <a:ea typeface="メイリオ" panose="020B0604030504040204" pitchFamily="50" charset="-128"/>
              </a:rPr>
            </a:br>
            <a:endParaRPr lang="ja-JP" altLang="en-US" sz="4000" b="1" dirty="0">
              <a:latin typeface="メイリオ" panose="020B0604030504040204" pitchFamily="50" charset="-128"/>
              <a:ea typeface="メイリオ" panose="020B0604030504040204" pitchFamily="50" charset="-128"/>
            </a:endParaRPr>
          </a:p>
        </p:txBody>
      </p:sp>
      <p:graphicFrame>
        <p:nvGraphicFramePr>
          <p:cNvPr id="5" name="コンテンツ プレースホルダー 2">
            <a:extLst>
              <a:ext uri="{FF2B5EF4-FFF2-40B4-BE49-F238E27FC236}">
                <a16:creationId xmlns:a16="http://schemas.microsoft.com/office/drawing/2014/main" id="{26CD0701-27D8-1B80-9287-3288CD6D6E9F}"/>
              </a:ext>
            </a:extLst>
          </p:cNvPr>
          <p:cNvGraphicFramePr>
            <a:graphicFrameLocks noGrp="1"/>
          </p:cNvGraphicFramePr>
          <p:nvPr>
            <p:ph idx="1"/>
            <p:extLst>
              <p:ext uri="{D42A27DB-BD31-4B8C-83A1-F6EECF244321}">
                <p14:modId xmlns:p14="http://schemas.microsoft.com/office/powerpoint/2010/main" val="421442993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237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9F038-5707-EBA1-4103-5072DAF94B34}"/>
              </a:ext>
            </a:extLst>
          </p:cNvPr>
          <p:cNvSpPr>
            <a:spLocks noGrp="1"/>
          </p:cNvSpPr>
          <p:nvPr>
            <p:ph type="title"/>
          </p:nvPr>
        </p:nvSpPr>
        <p:spPr>
          <a:xfrm>
            <a:off x="590495" y="2615473"/>
            <a:ext cx="5106919" cy="1333873"/>
          </a:xfrm>
        </p:spPr>
        <p:txBody>
          <a:bodyPr>
            <a:normAutofit/>
          </a:bodyPr>
          <a:lstStyle/>
          <a:p>
            <a:pPr algn="ctr"/>
            <a:r>
              <a:rPr lang="ja-JP" altLang="en-US" sz="4400" b="1" dirty="0">
                <a:latin typeface="メイリオ" panose="020B0604030504040204" pitchFamily="50" charset="-128"/>
                <a:ea typeface="メイリオ" panose="020B0604030504040204" pitchFamily="50" charset="-128"/>
              </a:rPr>
              <a:t>チーム開発での</a:t>
            </a:r>
            <a:br>
              <a:rPr lang="en-US" altLang="ja-JP" sz="4400" b="1" dirty="0">
                <a:latin typeface="メイリオ" panose="020B0604030504040204" pitchFamily="50" charset="-128"/>
                <a:ea typeface="メイリオ" panose="020B0604030504040204" pitchFamily="50" charset="-128"/>
              </a:rPr>
            </a:br>
            <a:r>
              <a:rPr lang="ja-JP" altLang="en-US" sz="4400" b="1" dirty="0">
                <a:latin typeface="メイリオ" panose="020B0604030504040204" pitchFamily="50" charset="-128"/>
                <a:ea typeface="メイリオ" panose="020B0604030504040204" pitchFamily="50" charset="-128"/>
              </a:rPr>
              <a:t>工夫点・課題点</a:t>
            </a:r>
          </a:p>
        </p:txBody>
      </p:sp>
      <p:graphicFrame>
        <p:nvGraphicFramePr>
          <p:cNvPr id="5" name="コンテンツ プレースホルダー 4">
            <a:extLst>
              <a:ext uri="{FF2B5EF4-FFF2-40B4-BE49-F238E27FC236}">
                <a16:creationId xmlns:a16="http://schemas.microsoft.com/office/drawing/2014/main" id="{12986236-242D-1B7D-4505-E3FBFA3BBA79}"/>
              </a:ext>
            </a:extLst>
          </p:cNvPr>
          <p:cNvGraphicFramePr>
            <a:graphicFrameLocks noGrp="1"/>
          </p:cNvGraphicFramePr>
          <p:nvPr>
            <p:ph idx="1"/>
            <p:extLst>
              <p:ext uri="{D42A27DB-BD31-4B8C-83A1-F6EECF244321}">
                <p14:modId xmlns:p14="http://schemas.microsoft.com/office/powerpoint/2010/main" val="977559191"/>
              </p:ext>
            </p:extLst>
          </p:nvPr>
        </p:nvGraphicFramePr>
        <p:xfrm>
          <a:off x="5366168" y="942536"/>
          <a:ext cx="6235337" cy="524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993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D62A040-5F65-429E-948F-D076B4B4F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A86E7121-514A-4DCD-902E-A8650360E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8A96CB-78B7-9F35-383A-F4F3CE16E036}"/>
              </a:ext>
            </a:extLst>
          </p:cNvPr>
          <p:cNvSpPr>
            <a:spLocks noGrp="1"/>
          </p:cNvSpPr>
          <p:nvPr>
            <p:ph type="title"/>
          </p:nvPr>
        </p:nvSpPr>
        <p:spPr>
          <a:xfrm>
            <a:off x="3921012" y="4134688"/>
            <a:ext cx="5609222" cy="1609939"/>
          </a:xfrm>
        </p:spPr>
        <p:txBody>
          <a:bodyPr vert="horz" lIns="91440" tIns="45720" rIns="91440" bIns="45720" rtlCol="0" anchor="t">
            <a:normAutofit/>
          </a:bodyPr>
          <a:lstStyle/>
          <a:p>
            <a:r>
              <a:rPr lang="ja-JP" altLang="en-US" sz="3400" b="1" spc="800" dirty="0"/>
              <a:t>個人個人で学んだこと</a:t>
            </a:r>
            <a:br>
              <a:rPr lang="en-US" altLang="ja-JP" sz="3400" b="1" spc="800" dirty="0"/>
            </a:br>
            <a:r>
              <a:rPr lang="ja-JP" altLang="en-US" sz="3400" b="1" spc="800" dirty="0"/>
              <a:t>研修前と研修後の対比</a:t>
            </a:r>
            <a:br>
              <a:rPr lang="en-US" altLang="ja-JP" sz="3400" b="1" spc="800" dirty="0"/>
            </a:br>
            <a:r>
              <a:rPr lang="ja-JP" altLang="en-US" sz="3400" b="1" spc="800" dirty="0"/>
              <a:t>　　　</a:t>
            </a:r>
            <a:r>
              <a:rPr lang="en-US" altLang="ja-JP" sz="3400" b="1" spc="800" dirty="0"/>
              <a:t>(</a:t>
            </a:r>
            <a:r>
              <a:rPr lang="ja-JP" altLang="en-US" sz="3400" b="1" spc="800" dirty="0"/>
              <a:t>成長点</a:t>
            </a:r>
            <a:r>
              <a:rPr lang="en-US" altLang="ja-JP" sz="3400" b="1" spc="800" dirty="0"/>
              <a:t>)</a:t>
            </a:r>
          </a:p>
        </p:txBody>
      </p:sp>
      <p:sp>
        <p:nvSpPr>
          <p:cNvPr id="20" name="Freeform: Shape 19">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ブレーンストーミング 単色塗りつぶし">
            <a:extLst>
              <a:ext uri="{FF2B5EF4-FFF2-40B4-BE49-F238E27FC236}">
                <a16:creationId xmlns:a16="http://schemas.microsoft.com/office/drawing/2014/main" id="{E3279B96-801A-78D5-D7AB-34273B3B5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28" name="Freeform: Shape 27">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グラフィックス 8" descr="カスタマー レビュー 単色塗りつぶし">
            <a:extLst>
              <a:ext uri="{FF2B5EF4-FFF2-40B4-BE49-F238E27FC236}">
                <a16:creationId xmlns:a16="http://schemas.microsoft.com/office/drawing/2014/main" id="{B056B06D-68E2-66E7-BE81-5799FD0957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2244" y="378061"/>
            <a:ext cx="1792825" cy="1792825"/>
          </a:xfrm>
          <a:prstGeom prst="rect">
            <a:avLst/>
          </a:prstGeom>
        </p:spPr>
      </p:pic>
      <p:sp>
        <p:nvSpPr>
          <p:cNvPr id="30" name="Freeform: Shape 29">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グラフィックス 6" descr="子供 単色塗りつぶし">
            <a:extLst>
              <a:ext uri="{FF2B5EF4-FFF2-40B4-BE49-F238E27FC236}">
                <a16:creationId xmlns:a16="http://schemas.microsoft.com/office/drawing/2014/main" id="{80054EF7-0B4F-2739-E114-19595F75FC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207184822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説明しているおばあさん">
            <a:extLst>
              <a:ext uri="{FF2B5EF4-FFF2-40B4-BE49-F238E27FC236}">
                <a16:creationId xmlns:a16="http://schemas.microsoft.com/office/drawing/2014/main" id="{32505688-F0A5-FCD5-402D-5EA0172B659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682" b="37663"/>
          <a:stretch/>
        </p:blipFill>
        <p:spPr>
          <a:xfrm>
            <a:off x="8120175" y="1"/>
            <a:ext cx="3668551" cy="6858000"/>
          </a:xfrm>
          <a:prstGeom prst="rect">
            <a:avLst/>
          </a:prstGeom>
        </p:spPr>
      </p:pic>
      <p:sp>
        <p:nvSpPr>
          <p:cNvPr id="2" name="タイトル 1">
            <a:extLst>
              <a:ext uri="{FF2B5EF4-FFF2-40B4-BE49-F238E27FC236}">
                <a16:creationId xmlns:a16="http://schemas.microsoft.com/office/drawing/2014/main" id="{6B2B2716-08F8-0784-C584-B4A37E9305E8}"/>
              </a:ext>
            </a:extLst>
          </p:cNvPr>
          <p:cNvSpPr>
            <a:spLocks noGrp="1"/>
          </p:cNvSpPr>
          <p:nvPr>
            <p:ph type="title"/>
          </p:nvPr>
        </p:nvSpPr>
        <p:spPr>
          <a:xfrm>
            <a:off x="1251678" y="308587"/>
            <a:ext cx="10178322" cy="1492132"/>
          </a:xfrm>
        </p:spPr>
        <p:txBody>
          <a:bodyPr/>
          <a:lstStyle/>
          <a:p>
            <a:pPr algn="ctr"/>
            <a:r>
              <a:rPr lang="en-US" altLang="ja-JP" b="1" dirty="0"/>
              <a:t>DB</a:t>
            </a:r>
            <a:r>
              <a:rPr lang="ja-JP" altLang="en-US" b="1" dirty="0"/>
              <a:t>担当</a:t>
            </a:r>
            <a:r>
              <a:rPr kumimoji="1" lang="ja-JP" altLang="en-US" b="1" dirty="0"/>
              <a:t>　前田</a:t>
            </a:r>
          </a:p>
        </p:txBody>
      </p:sp>
      <p:sp>
        <p:nvSpPr>
          <p:cNvPr id="3" name="コンテンツ プレースホルダー 2">
            <a:extLst>
              <a:ext uri="{FF2B5EF4-FFF2-40B4-BE49-F238E27FC236}">
                <a16:creationId xmlns:a16="http://schemas.microsoft.com/office/drawing/2014/main" id="{08C9D53F-33BD-A191-7BA6-22C5E96880C7}"/>
              </a:ext>
            </a:extLst>
          </p:cNvPr>
          <p:cNvSpPr>
            <a:spLocks noGrp="1"/>
          </p:cNvSpPr>
          <p:nvPr>
            <p:ph idx="1"/>
          </p:nvPr>
        </p:nvSpPr>
        <p:spPr>
          <a:xfrm>
            <a:off x="1251678" y="1398105"/>
            <a:ext cx="10178322" cy="5174973"/>
          </a:xfrm>
        </p:spPr>
        <p:txBody>
          <a:bodyPr>
            <a:normAutofit lnSpcReduction="10000"/>
          </a:bodyPr>
          <a:lstStyle/>
          <a:p>
            <a:pPr marL="0" indent="0">
              <a:lnSpc>
                <a:spcPct val="150000"/>
              </a:lnSpc>
              <a:buNone/>
            </a:pPr>
            <a:r>
              <a:rPr kumimoji="1" lang="ja-JP" altLang="en-US" sz="2200" dirty="0">
                <a:solidFill>
                  <a:schemeClr val="tx1"/>
                </a:solidFill>
              </a:rPr>
              <a:t>学生時代は</a:t>
            </a:r>
            <a:r>
              <a:rPr kumimoji="1" lang="en-US" altLang="ja-JP" sz="2200" dirty="0">
                <a:solidFill>
                  <a:schemeClr val="tx1"/>
                </a:solidFill>
              </a:rPr>
              <a:t>Java</a:t>
            </a:r>
            <a:r>
              <a:rPr kumimoji="1" lang="ja-JP" altLang="en-US" sz="2200" dirty="0">
                <a:solidFill>
                  <a:schemeClr val="tx1"/>
                </a:solidFill>
              </a:rPr>
              <a:t>のメソッド、引数、インスタンスの生成などの意味を全く理解できていませんでした。</a:t>
            </a:r>
          </a:p>
          <a:p>
            <a:pPr marL="0" indent="0">
              <a:lnSpc>
                <a:spcPct val="150000"/>
              </a:lnSpc>
              <a:buNone/>
            </a:pPr>
            <a:r>
              <a:rPr kumimoji="1" lang="ja-JP" altLang="en-US" sz="2200" dirty="0">
                <a:solidFill>
                  <a:schemeClr val="tx1"/>
                </a:solidFill>
              </a:rPr>
              <a:t>そのため今回の研修では、意味を理解するために何度も</a:t>
            </a:r>
            <a:r>
              <a:rPr kumimoji="1" lang="en-US" altLang="ja-JP" sz="2200" dirty="0">
                <a:solidFill>
                  <a:schemeClr val="tx1"/>
                </a:solidFill>
              </a:rPr>
              <a:t>Java</a:t>
            </a:r>
            <a:r>
              <a:rPr kumimoji="1" lang="ja-JP" altLang="en-US" sz="2200" dirty="0">
                <a:solidFill>
                  <a:schemeClr val="tx1"/>
                </a:solidFill>
              </a:rPr>
              <a:t>のプログラムを書きました。</a:t>
            </a:r>
          </a:p>
          <a:p>
            <a:pPr marL="0" indent="0">
              <a:lnSpc>
                <a:spcPct val="150000"/>
              </a:lnSpc>
              <a:buNone/>
            </a:pPr>
            <a:r>
              <a:rPr kumimoji="1" lang="ja-JP" altLang="en-US" sz="2200" dirty="0">
                <a:solidFill>
                  <a:schemeClr val="tx1"/>
                </a:solidFill>
              </a:rPr>
              <a:t>そうすることで、少しずつメソッドや引数の意味を理解できるようなっていきました。</a:t>
            </a:r>
          </a:p>
          <a:p>
            <a:pPr marL="0" indent="0">
              <a:lnSpc>
                <a:spcPct val="150000"/>
              </a:lnSpc>
              <a:buNone/>
            </a:pPr>
            <a:r>
              <a:rPr kumimoji="1" lang="ja-JP" altLang="en-US" sz="2200" dirty="0">
                <a:solidFill>
                  <a:schemeClr val="tx1"/>
                </a:solidFill>
              </a:rPr>
              <a:t>今回の研修で、自分から積極的に学ぶ姿勢をとることの重要性を学ぶことが出来ました。</a:t>
            </a:r>
          </a:p>
          <a:p>
            <a:pPr marL="0" indent="0">
              <a:lnSpc>
                <a:spcPct val="150000"/>
              </a:lnSpc>
              <a:buNone/>
            </a:pPr>
            <a:r>
              <a:rPr kumimoji="1" lang="ja-JP" altLang="en-US" sz="2200" dirty="0">
                <a:solidFill>
                  <a:schemeClr val="tx1"/>
                </a:solidFill>
              </a:rPr>
              <a:t>明日から始まる実務でも、自分から積極的に学ぶ姿勢を常にとるように心がけていきます。</a:t>
            </a:r>
          </a:p>
          <a:p>
            <a:pPr marL="0" indent="0">
              <a:lnSpc>
                <a:spcPct val="250000"/>
              </a:lnSpc>
              <a:buNone/>
            </a:pPr>
            <a:endParaRPr kumimoji="1" lang="ja-JP" altLang="en-US" dirty="0"/>
          </a:p>
        </p:txBody>
      </p:sp>
    </p:spTree>
    <p:extLst>
      <p:ext uri="{BB962C8B-B14F-4D97-AF65-F5344CB8AC3E}">
        <p14:creationId xmlns:p14="http://schemas.microsoft.com/office/powerpoint/2010/main" val="153447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2922521" y="303973"/>
            <a:ext cx="6631664" cy="919880"/>
          </a:xfrm>
          <a:noFill/>
        </p:spPr>
        <p:txBody>
          <a:bodyPr vert="horz" lIns="91440" tIns="45720" rIns="91440" bIns="45720" rtlCol="0" anchor="ctr">
            <a:noAutofit/>
          </a:bodyPr>
          <a:lstStyle/>
          <a:p>
            <a:pPr algn="ctr">
              <a:lnSpc>
                <a:spcPct val="150000"/>
              </a:lnSpc>
            </a:pPr>
            <a:r>
              <a:rPr kumimoji="1" lang="ja-JP" altLang="en-US" b="1" dirty="0">
                <a:solidFill>
                  <a:schemeClr val="tx1"/>
                </a:solidFill>
              </a:rPr>
              <a:t>発表担当　久保美月</a:t>
            </a:r>
          </a:p>
        </p:txBody>
      </p:sp>
      <p:sp>
        <p:nvSpPr>
          <p:cNvPr id="6" name="テキスト ボックス 5">
            <a:extLst>
              <a:ext uri="{FF2B5EF4-FFF2-40B4-BE49-F238E27FC236}">
                <a16:creationId xmlns:a16="http://schemas.microsoft.com/office/drawing/2014/main" id="{47B81DE0-8D6C-E4E4-4EC4-424026D35275}"/>
              </a:ext>
            </a:extLst>
          </p:cNvPr>
          <p:cNvSpPr txBox="1"/>
          <p:nvPr/>
        </p:nvSpPr>
        <p:spPr>
          <a:xfrm>
            <a:off x="1449977" y="2468880"/>
            <a:ext cx="9576752" cy="723275"/>
          </a:xfrm>
          <a:prstGeom prst="rect">
            <a:avLst/>
          </a:prstGeom>
          <a:noFill/>
        </p:spPr>
        <p:txBody>
          <a:bodyPr wrap="square" rtlCol="0">
            <a:spAutoFit/>
          </a:bodyPr>
          <a:lstStyle/>
          <a:p>
            <a:pPr>
              <a:spcAft>
                <a:spcPts val="600"/>
              </a:spcAft>
            </a:pPr>
            <a:endParaRPr kumimoji="1" lang="en-US" altLang="ja-JP"/>
          </a:p>
          <a:p>
            <a:pPr>
              <a:spcAft>
                <a:spcPts val="600"/>
              </a:spcAft>
            </a:pPr>
            <a:endParaRPr kumimoji="1" lang="ja-JP" altLang="en-US"/>
          </a:p>
        </p:txBody>
      </p:sp>
      <p:sp>
        <p:nvSpPr>
          <p:cNvPr id="15" name="正方形/長方形 14">
            <a:extLst>
              <a:ext uri="{FF2B5EF4-FFF2-40B4-BE49-F238E27FC236}">
                <a16:creationId xmlns:a16="http://schemas.microsoft.com/office/drawing/2014/main" id="{48D4B5AF-18B4-04AA-C492-2F98EBDA1FBC}"/>
              </a:ext>
            </a:extLst>
          </p:cNvPr>
          <p:cNvSpPr/>
          <p:nvPr/>
        </p:nvSpPr>
        <p:spPr>
          <a:xfrm>
            <a:off x="909560" y="1638862"/>
            <a:ext cx="10657586" cy="4944293"/>
          </a:xfrm>
          <a:prstGeom prst="rect">
            <a:avLst/>
          </a:prstGeom>
        </p:spPr>
        <p:txBody>
          <a:bodyPr/>
          <a:lstStyle/>
          <a:p>
            <a:pPr lvl="0">
              <a:buChar char="•"/>
            </a:pPr>
            <a:r>
              <a:rPr lang="ja-JP" altLang="en-US" sz="2400" b="1" dirty="0"/>
              <a:t>研修前</a:t>
            </a:r>
            <a:endParaRPr lang="en-US" altLang="ja-JP" sz="2400" b="1" dirty="0"/>
          </a:p>
          <a:p>
            <a:pPr lvl="1">
              <a:buChar char="•"/>
            </a:pPr>
            <a:r>
              <a:rPr lang="ja-JP" altLang="en-US" sz="2400" dirty="0"/>
              <a:t>サーブレット・</a:t>
            </a:r>
            <a:r>
              <a:rPr lang="en-US" altLang="ja-JP" sz="2400" dirty="0"/>
              <a:t>DAO</a:t>
            </a:r>
            <a:r>
              <a:rPr lang="ja-JP" altLang="en-US" sz="2400" dirty="0"/>
              <a:t>・</a:t>
            </a:r>
            <a:r>
              <a:rPr lang="en-US" altLang="ja-JP" sz="2400" dirty="0"/>
              <a:t>model</a:t>
            </a:r>
            <a:r>
              <a:rPr lang="ja-JP" altLang="en-US" sz="2400" dirty="0"/>
              <a:t>という名前初耳</a:t>
            </a:r>
          </a:p>
          <a:p>
            <a:pPr lvl="1">
              <a:buChar char="•"/>
            </a:pPr>
            <a:r>
              <a:rPr lang="ja-JP" altLang="en-US" sz="2400" dirty="0"/>
              <a:t>質問をすることが苦手で分からないことは放置していた</a:t>
            </a:r>
            <a:endParaRPr lang="en-US" altLang="ja-JP" sz="2400" dirty="0"/>
          </a:p>
          <a:p>
            <a:pPr lvl="1">
              <a:buChar char="•"/>
            </a:pPr>
            <a:endParaRPr lang="en-US" altLang="ja-JP" sz="2400" dirty="0"/>
          </a:p>
          <a:p>
            <a:pPr lvl="1">
              <a:buChar char="•"/>
            </a:pPr>
            <a:endParaRPr lang="ja-JP" altLang="en-US" sz="2400" dirty="0"/>
          </a:p>
          <a:p>
            <a:pPr lvl="0">
              <a:buChar char="•"/>
            </a:pPr>
            <a:r>
              <a:rPr lang="ja-JP" altLang="en-US" sz="2400" b="1" dirty="0"/>
              <a:t>研修後</a:t>
            </a:r>
            <a:endParaRPr lang="ja-JP" altLang="en-US" sz="2400" dirty="0"/>
          </a:p>
          <a:p>
            <a:pPr lvl="1">
              <a:buChar char="•"/>
            </a:pPr>
            <a:r>
              <a:rPr lang="en-US" altLang="ja-JP" sz="2400" dirty="0"/>
              <a:t>Html</a:t>
            </a:r>
            <a:r>
              <a:rPr lang="ja-JP" altLang="en-US" sz="2400" dirty="0"/>
              <a:t>や</a:t>
            </a:r>
            <a:r>
              <a:rPr lang="en-US" altLang="ja-JP" sz="2400"/>
              <a:t>CSS</a:t>
            </a:r>
            <a:r>
              <a:rPr lang="ja-JP" altLang="en-US" sz="2400"/>
              <a:t>を</a:t>
            </a:r>
            <a:r>
              <a:rPr lang="ja-JP" altLang="en-US" sz="2400" dirty="0"/>
              <a:t>使って自分が想像している画面をスムーズに作れるようになった</a:t>
            </a:r>
          </a:p>
          <a:p>
            <a:pPr lvl="1">
              <a:buChar char="•"/>
            </a:pPr>
            <a:r>
              <a:rPr lang="ja-JP" altLang="en-US" sz="2400" dirty="0"/>
              <a:t>サーブレットや</a:t>
            </a:r>
            <a:r>
              <a:rPr lang="en-US" altLang="ja-JP" sz="2400" dirty="0"/>
              <a:t>DAO</a:t>
            </a:r>
            <a:r>
              <a:rPr lang="ja-JP" altLang="en-US" sz="2400" dirty="0"/>
              <a:t>で、コードがどういう意味なのか理解できるようになった</a:t>
            </a:r>
          </a:p>
          <a:p>
            <a:pPr lvl="1">
              <a:buChar char="•"/>
            </a:pPr>
            <a:r>
              <a:rPr lang="ja-JP" altLang="en-US" sz="2400" dirty="0"/>
              <a:t>わからないところを積極的に質問できるようになった</a:t>
            </a:r>
          </a:p>
          <a:p>
            <a:pPr lvl="1">
              <a:buChar char="•"/>
            </a:pPr>
            <a:endParaRPr lang="ja-JP" altLang="en-US" dirty="0"/>
          </a:p>
        </p:txBody>
      </p:sp>
    </p:spTree>
    <p:extLst>
      <p:ext uri="{BB962C8B-B14F-4D97-AF65-F5344CB8AC3E}">
        <p14:creationId xmlns:p14="http://schemas.microsoft.com/office/powerpoint/2010/main" val="3091511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362958"/>
            <a:ext cx="10178322" cy="890202"/>
          </a:xfrm>
        </p:spPr>
        <p:txBody>
          <a:bodyPr/>
          <a:lstStyle/>
          <a:p>
            <a:pPr algn="ctr"/>
            <a:r>
              <a:rPr lang="ja-JP" altLang="en-US" b="1" dirty="0">
                <a:latin typeface="メイリオ" panose="020B0604030504040204" pitchFamily="50" charset="-128"/>
                <a:ea typeface="メイリオ" panose="020B0604030504040204" pitchFamily="50" charset="-128"/>
              </a:rPr>
              <a:t>構成管理担当　鈴木</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287099"/>
            <a:ext cx="10871200" cy="4762842"/>
          </a:xfrm>
          <a:prstGeom prst="rect">
            <a:avLst/>
          </a:prstGeom>
          <a:noFill/>
        </p:spPr>
        <p:txBody>
          <a:bodyPr wrap="square" rtlCol="0">
            <a:spAutoFit/>
          </a:bodyPr>
          <a:lstStyle/>
          <a:p>
            <a:pPr marL="342900" marR="0" lvl="0" indent="-342900" algn="l" defTabSz="457200" rtl="0" eaLnBrk="1" fontAlgn="auto" latinLnBrk="0" hangingPunct="1">
              <a:lnSpc>
                <a:spcPct val="200000"/>
              </a:lnSpc>
              <a:spcBef>
                <a:spcPts val="0"/>
              </a:spcBef>
              <a:spcAft>
                <a:spcPts val="0"/>
              </a:spcAft>
              <a:buClrTx/>
              <a:buSzTx/>
              <a:buFont typeface="+mj-ea"/>
              <a:buAutoNum type="circleNumDbPlain"/>
              <a:tabLst/>
              <a:defRPr/>
            </a:pPr>
            <a:r>
              <a:rPr kumimoji="0" lang="ja-JP" altLang="en-US" sz="3200" b="1" dirty="0">
                <a:solidFill>
                  <a:prstClr val="black"/>
                </a:solidFill>
                <a:latin typeface="Gill Sans MT" panose="020B0502020104020203"/>
                <a:ea typeface="メイリオ" panose="020B0604030504040204" pitchFamily="50" charset="-128"/>
              </a:rPr>
              <a:t>開発の苦手意識がなくなった</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dirty="0">
                <a:solidFill>
                  <a:prstClr val="black"/>
                </a:solidFill>
                <a:latin typeface="Gill Sans MT" panose="020B0502020104020203"/>
                <a:ea typeface="メイリオ" panose="020B0604030504040204" pitchFamily="50" charset="-128"/>
              </a:rPr>
              <a:t>・学生時代から</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や</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など開発が苦手でしたが、天気予報機能作成で</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の理解が深まったり名刺管理アプリやチーム開発を通して</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の理解を深めることができました。</a:t>
            </a:r>
            <a:endParaRPr kumimoji="0" lang="en-US" altLang="ja-JP"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色々なサイトを調べて試行錯誤を繰り返し開発したのが成長につながったと感じました。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a:p>
            <a:pPr marR="0" lvl="0" algn="l" defTabSz="457200" rtl="0" eaLnBrk="1" fontAlgn="auto" latinLnBrk="0" hangingPunct="1">
              <a:lnSpc>
                <a:spcPct val="200000"/>
              </a:lnSpc>
              <a:spcBef>
                <a:spcPts val="0"/>
              </a:spcBef>
              <a:spcAft>
                <a:spcPts val="0"/>
              </a:spcAft>
              <a:buClrTx/>
              <a:buSzTx/>
              <a:tabLst/>
              <a:defRPr/>
            </a:pPr>
            <a:r>
              <a:rPr kumimoji="0" lang="ja-JP" altLang="en-US" sz="3200" b="1" dirty="0">
                <a:solidFill>
                  <a:prstClr val="black"/>
                </a:solidFill>
                <a:latin typeface="Gill Sans MT" panose="020B0502020104020203"/>
                <a:ea typeface="メイリオ" panose="020B0604030504040204" pitchFamily="50" charset="-128"/>
              </a:rPr>
              <a:t>②コミュニケーション力の向上</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・研修の始めは話を振られないとあまり話せなかったり意見を言ったりなどできなかったのですが、チーム開発の頃には色々と意見や案を出したり、発言できるようになり成長を実感できました。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p:txBody>
      </p:sp>
    </p:spTree>
    <p:extLst>
      <p:ext uri="{BB962C8B-B14F-4D97-AF65-F5344CB8AC3E}">
        <p14:creationId xmlns:p14="http://schemas.microsoft.com/office/powerpoint/2010/main" val="84422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55FFF-B33E-FF7F-4AAA-60FF298B9FE2}"/>
              </a:ext>
            </a:extLst>
          </p:cNvPr>
          <p:cNvSpPr>
            <a:spLocks noGrp="1"/>
          </p:cNvSpPr>
          <p:nvPr>
            <p:ph type="title"/>
          </p:nvPr>
        </p:nvSpPr>
        <p:spPr>
          <a:xfrm>
            <a:off x="1251678" y="523062"/>
            <a:ext cx="10178322" cy="1492132"/>
          </a:xfrm>
        </p:spPr>
        <p:txBody>
          <a:bodyPr/>
          <a:lstStyle/>
          <a:p>
            <a:pPr algn="ctr"/>
            <a:r>
              <a:rPr kumimoji="1" lang="ja-JP" altLang="en-US" b="1" dirty="0"/>
              <a:t>リーダー　下日向</a:t>
            </a:r>
          </a:p>
        </p:txBody>
      </p:sp>
      <p:sp>
        <p:nvSpPr>
          <p:cNvPr id="4" name="テキスト ボックス 3">
            <a:extLst>
              <a:ext uri="{FF2B5EF4-FFF2-40B4-BE49-F238E27FC236}">
                <a16:creationId xmlns:a16="http://schemas.microsoft.com/office/drawing/2014/main" id="{91FDCB29-1556-B2FE-11A5-1B55128E2E47}"/>
              </a:ext>
            </a:extLst>
          </p:cNvPr>
          <p:cNvSpPr txBox="1"/>
          <p:nvPr/>
        </p:nvSpPr>
        <p:spPr>
          <a:xfrm>
            <a:off x="1083213" y="2015194"/>
            <a:ext cx="10761785" cy="3539430"/>
          </a:xfrm>
          <a:prstGeom prst="rect">
            <a:avLst/>
          </a:prstGeom>
          <a:noFill/>
        </p:spPr>
        <p:txBody>
          <a:bodyPr wrap="square">
            <a:spAutoFit/>
          </a:bodyPr>
          <a:lstStyle/>
          <a:p>
            <a:r>
              <a:rPr lang="ja-JP" altLang="en-US" sz="3200" dirty="0"/>
              <a:t>研修でグループ開発をする中で毎日</a:t>
            </a:r>
            <a:r>
              <a:rPr lang="en-US" altLang="ja-JP" sz="3200" dirty="0"/>
              <a:t>Java</a:t>
            </a:r>
            <a:r>
              <a:rPr lang="ja-JP" altLang="en-US" sz="3200" dirty="0"/>
              <a:t>に触れるのことによって</a:t>
            </a:r>
            <a:r>
              <a:rPr lang="en-US" altLang="ja-JP" sz="3200" dirty="0"/>
              <a:t>Java</a:t>
            </a:r>
            <a:r>
              <a:rPr lang="ja-JP" altLang="en-US" sz="3200" dirty="0"/>
              <a:t>に対する苦手意識が薄れてきた。</a:t>
            </a:r>
          </a:p>
          <a:p>
            <a:endParaRPr lang="ja-JP" altLang="en-US" sz="3200" dirty="0"/>
          </a:p>
          <a:p>
            <a:r>
              <a:rPr lang="ja-JP" altLang="en-US" sz="3200" dirty="0"/>
              <a:t>研修でコミュニケーションやグループ開発をしていくうちに人と話す苦手意識がなくなった。</a:t>
            </a:r>
          </a:p>
          <a:p>
            <a:endParaRPr lang="ja-JP" altLang="en-US" sz="3200" dirty="0"/>
          </a:p>
          <a:p>
            <a:r>
              <a:rPr lang="ja-JP" altLang="en-US" sz="3200" dirty="0"/>
              <a:t>報連相を徹底して円滑に業務を遂行する能力が身についた。</a:t>
            </a:r>
          </a:p>
        </p:txBody>
      </p:sp>
    </p:spTree>
    <p:extLst>
      <p:ext uri="{BB962C8B-B14F-4D97-AF65-F5344CB8AC3E}">
        <p14:creationId xmlns:p14="http://schemas.microsoft.com/office/powerpoint/2010/main" val="3096787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8E4C6-D938-CDD2-E3F2-19266EFD14D9}"/>
              </a:ext>
            </a:extLst>
          </p:cNvPr>
          <p:cNvSpPr>
            <a:spLocks noGrp="1"/>
          </p:cNvSpPr>
          <p:nvPr>
            <p:ph type="title"/>
          </p:nvPr>
        </p:nvSpPr>
        <p:spPr>
          <a:xfrm>
            <a:off x="524194" y="498547"/>
            <a:ext cx="11143611" cy="1022345"/>
          </a:xfrm>
        </p:spPr>
        <p:txBody>
          <a:bodyPr>
            <a:noAutofit/>
          </a:bodyPr>
          <a:lstStyle/>
          <a:p>
            <a:pPr algn="ctr"/>
            <a:r>
              <a:rPr kumimoji="1" lang="ja-JP" altLang="en-US" sz="4000" b="1" cap="none" dirty="0"/>
              <a:t>コミュニケーション管理担当　石倉</a:t>
            </a:r>
          </a:p>
        </p:txBody>
      </p:sp>
      <p:sp>
        <p:nvSpPr>
          <p:cNvPr id="3" name="コンテンツ プレースホルダー 2">
            <a:extLst>
              <a:ext uri="{FF2B5EF4-FFF2-40B4-BE49-F238E27FC236}">
                <a16:creationId xmlns:a16="http://schemas.microsoft.com/office/drawing/2014/main" id="{C166C9A1-2760-6721-7E61-3A5DD3AA1491}"/>
              </a:ext>
            </a:extLst>
          </p:cNvPr>
          <p:cNvSpPr>
            <a:spLocks noGrp="1"/>
          </p:cNvSpPr>
          <p:nvPr>
            <p:ph idx="1"/>
          </p:nvPr>
        </p:nvSpPr>
        <p:spPr>
          <a:xfrm>
            <a:off x="1820631" y="2006534"/>
            <a:ext cx="8550735" cy="4684224"/>
          </a:xfrm>
        </p:spPr>
        <p:txBody>
          <a:bodyPr/>
          <a:lstStyle/>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計画を立てても順調にいくとは限らない</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予定外のことが起こった後にどう対処するかが大切</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進捗が良くない→作業の進め方の見直し</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スケジュールの遅れ→改めて計画を立てる、機能のカット</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要件定義、設計の詰めが甘かった→次回以降の教訓にする</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→対応次第でその後が決まることを学んだ</a:t>
            </a:r>
          </a:p>
        </p:txBody>
      </p:sp>
      <p:pic>
        <p:nvPicPr>
          <p:cNvPr id="5" name="図 4" descr="笑顔で両手で応援しているおばあさん">
            <a:extLst>
              <a:ext uri="{FF2B5EF4-FFF2-40B4-BE49-F238E27FC236}">
                <a16:creationId xmlns:a16="http://schemas.microsoft.com/office/drawing/2014/main" id="{2BD6AFA0-CC95-4A80-F653-6237FFDC64D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5053" b="46391"/>
          <a:stretch/>
        </p:blipFill>
        <p:spPr>
          <a:xfrm>
            <a:off x="3980700" y="970794"/>
            <a:ext cx="4230599" cy="5887206"/>
          </a:xfrm>
          <a:prstGeom prst="rect">
            <a:avLst/>
          </a:prstGeom>
        </p:spPr>
      </p:pic>
    </p:spTree>
    <p:extLst>
      <p:ext uri="{BB962C8B-B14F-4D97-AF65-F5344CB8AC3E}">
        <p14:creationId xmlns:p14="http://schemas.microsoft.com/office/powerpoint/2010/main" val="2895464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2829339" y="411248"/>
            <a:ext cx="6533322" cy="990146"/>
          </a:xfrm>
        </p:spPr>
        <p:txBody>
          <a:bodyPr>
            <a:noAutofit/>
          </a:bodyPr>
          <a:lstStyle/>
          <a:p>
            <a:r>
              <a:rPr kumimoji="1" lang="ja-JP" altLang="en-US" b="1">
                <a:latin typeface="メイリオ" panose="020B0604030504040204" pitchFamily="50" charset="-128"/>
                <a:ea typeface="メイリオ" panose="020B0604030504040204" pitchFamily="50" charset="-128"/>
              </a:rPr>
              <a:t>品質管理担当　森本</a:t>
            </a:r>
            <a:endParaRPr kumimoji="1" lang="ja-JP" altLang="en-US"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A81B0AA-4EFF-68CD-98FD-C361211204A6}"/>
              </a:ext>
            </a:extLst>
          </p:cNvPr>
          <p:cNvSpPr txBox="1"/>
          <p:nvPr/>
        </p:nvSpPr>
        <p:spPr>
          <a:xfrm>
            <a:off x="885688" y="1176107"/>
            <a:ext cx="10871200" cy="6432530"/>
          </a:xfrm>
          <a:prstGeom prst="rect">
            <a:avLst/>
          </a:prstGeom>
          <a:noFill/>
        </p:spPr>
        <p:txBody>
          <a:bodyPr wrap="square" rtlCol="0">
            <a:spAutoFit/>
          </a:bodyPr>
          <a:lstStyle/>
          <a:p>
            <a:r>
              <a:rPr lang="ja-JP" altLang="en-US" sz="2800" b="1" dirty="0"/>
              <a:t>プログラミングの知識を付け、楽しめるようになった</a:t>
            </a:r>
            <a:endParaRPr lang="en-US" altLang="ja-JP" sz="2400" b="1" dirty="0"/>
          </a:p>
          <a:p>
            <a:pPr marL="457200" indent="-457200">
              <a:lnSpc>
                <a:spcPct val="150000"/>
              </a:lnSpc>
              <a:buFont typeface="+mj-ea"/>
              <a:buAutoNum type="circleNumDbPlain"/>
            </a:pPr>
            <a:endParaRPr lang="en-US" altLang="ja-JP" b="1" dirty="0"/>
          </a:p>
          <a:p>
            <a:pPr marL="457200" indent="-457200">
              <a:lnSpc>
                <a:spcPct val="150000"/>
              </a:lnSpc>
              <a:buFont typeface="+mj-ea"/>
              <a:buAutoNum type="circleNumDbPlain"/>
            </a:pPr>
            <a:r>
              <a:rPr lang="ja-JP" altLang="en-US" sz="2000" b="1" dirty="0"/>
              <a:t>難しいことへの挑戦ができるようになった。</a:t>
            </a:r>
            <a:endParaRPr lang="en-US" altLang="ja-JP" sz="2000" b="1" dirty="0"/>
          </a:p>
          <a:p>
            <a:pPr lvl="1">
              <a:lnSpc>
                <a:spcPct val="150000"/>
              </a:lnSpc>
            </a:pPr>
            <a:r>
              <a:rPr lang="ja-JP" altLang="en-US" dirty="0"/>
              <a:t>前回の発表会のころは、難しいといわれるとすぐあきらめていた。</a:t>
            </a:r>
            <a:endParaRPr lang="en-US" altLang="ja-JP" dirty="0"/>
          </a:p>
          <a:p>
            <a:pPr lvl="1">
              <a:lnSpc>
                <a:spcPct val="150000"/>
              </a:lnSpc>
            </a:pPr>
            <a:r>
              <a:rPr lang="ja-JP" altLang="en-US" dirty="0"/>
              <a:t>メンバーのおかげでいろいろなことに挑戦し、完成させることができた。</a:t>
            </a:r>
            <a:endParaRPr lang="en-US" altLang="ja-JP" dirty="0"/>
          </a:p>
          <a:p>
            <a:pPr lvl="1">
              <a:lnSpc>
                <a:spcPct val="150000"/>
              </a:lnSpc>
            </a:pPr>
            <a:r>
              <a:rPr lang="ja-JP" altLang="en-US" dirty="0"/>
              <a:t>難しい機能の実装を楽しむことができるようになった。</a:t>
            </a:r>
            <a:endParaRPr lang="en-US" altLang="ja-JP" dirty="0"/>
          </a:p>
          <a:p>
            <a:pPr lvl="1">
              <a:lnSpc>
                <a:spcPct val="150000"/>
              </a:lnSpc>
            </a:pPr>
            <a:r>
              <a:rPr lang="ja-JP" altLang="en-US" dirty="0"/>
              <a:t>研修終了後もいろいろなことに挑戦していく。</a:t>
            </a:r>
            <a:endParaRPr kumimoji="1" lang="en-US" altLang="ja-JP" b="1" dirty="0"/>
          </a:p>
          <a:p>
            <a:pPr marL="342900" indent="-342900">
              <a:lnSpc>
                <a:spcPct val="150000"/>
              </a:lnSpc>
              <a:buFont typeface="+mj-ea"/>
              <a:buAutoNum type="circleNumDbPlain"/>
            </a:pPr>
            <a:endParaRPr kumimoji="1" lang="en-US" altLang="ja-JP" b="1" dirty="0"/>
          </a:p>
          <a:p>
            <a:pPr marL="342900" indent="-342900">
              <a:lnSpc>
                <a:spcPct val="150000"/>
              </a:lnSpc>
              <a:buFont typeface="+mj-ea"/>
              <a:buAutoNum type="circleNumDbPlain"/>
            </a:pPr>
            <a:r>
              <a:rPr kumimoji="1" lang="ja-JP" altLang="en-US" sz="2000" b="1" dirty="0"/>
              <a:t>オンオフの切り替えができるようになった。</a:t>
            </a:r>
            <a:endParaRPr kumimoji="1" lang="en-US" altLang="ja-JP" sz="2000" b="1" dirty="0"/>
          </a:p>
          <a:p>
            <a:pPr lvl="1">
              <a:lnSpc>
                <a:spcPct val="150000"/>
              </a:lnSpc>
            </a:pPr>
            <a:r>
              <a:rPr kumimoji="1" lang="ja-JP" altLang="en-US" dirty="0"/>
              <a:t>研修前半はだらだら作業を続けていた。</a:t>
            </a:r>
            <a:endParaRPr kumimoji="1" lang="en-US" altLang="ja-JP" dirty="0"/>
          </a:p>
          <a:p>
            <a:pPr lvl="1">
              <a:lnSpc>
                <a:spcPct val="150000"/>
              </a:lnSpc>
            </a:pPr>
            <a:r>
              <a:rPr kumimoji="1" lang="ja-JP" altLang="en-US" dirty="0"/>
              <a:t>研修後半からプログラミングが楽しくなり、作業時間の集中力が高まった。</a:t>
            </a:r>
            <a:endParaRPr kumimoji="1" lang="en-US" altLang="ja-JP" dirty="0"/>
          </a:p>
          <a:p>
            <a:pPr lvl="1">
              <a:lnSpc>
                <a:spcPct val="150000"/>
              </a:lnSpc>
            </a:pPr>
            <a:r>
              <a:rPr lang="ja-JP" altLang="en-US" dirty="0"/>
              <a:t>集中を続けるために、オンオフの切り替えを意識できるようになった。</a:t>
            </a:r>
            <a:endParaRPr lang="en-US" altLang="ja-JP" dirty="0"/>
          </a:p>
          <a:p>
            <a:pPr lvl="1">
              <a:lnSpc>
                <a:spcPct val="150000"/>
              </a:lnSpc>
            </a:pPr>
            <a:r>
              <a:rPr lang="ja-JP" altLang="en-US" dirty="0"/>
              <a:t>研修終了後は今以上にオンオフの切り替えを意識し、効率的に業務を行える環境を作る。</a:t>
            </a:r>
            <a:endParaRPr kumimoji="1" lang="en-US" altLang="ja-JP" dirty="0"/>
          </a:p>
          <a:p>
            <a:pPr lvl="1"/>
            <a:endParaRPr kumimoji="1" lang="en-US" altLang="ja-JP" b="1" dirty="0"/>
          </a:p>
          <a:p>
            <a:endParaRPr kumimoji="1" lang="en-US" altLang="ja-JP" b="1" dirty="0"/>
          </a:p>
          <a:p>
            <a:pPr marL="342900" indent="-342900">
              <a:buFont typeface="+mj-ea"/>
              <a:buAutoNum type="circleNumDbPlain"/>
            </a:pPr>
            <a:endParaRPr kumimoji="1" lang="en-US" altLang="ja-JP" dirty="0"/>
          </a:p>
        </p:txBody>
      </p:sp>
      <p:pic>
        <p:nvPicPr>
          <p:cNvPr id="7" name="グラフィックス 6" descr="パンダ 単色塗りつぶし">
            <a:extLst>
              <a:ext uri="{FF2B5EF4-FFF2-40B4-BE49-F238E27FC236}">
                <a16:creationId xmlns:a16="http://schemas.microsoft.com/office/drawing/2014/main" id="{3BA21DCF-7306-06AA-9829-82F34166D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3329" y="6056244"/>
            <a:ext cx="1071984" cy="1071984"/>
          </a:xfrm>
          <a:prstGeom prst="rect">
            <a:avLst/>
          </a:prstGeom>
        </p:spPr>
      </p:pic>
    </p:spTree>
    <p:extLst>
      <p:ext uri="{BB962C8B-B14F-4D97-AF65-F5344CB8AC3E}">
        <p14:creationId xmlns:p14="http://schemas.microsoft.com/office/powerpoint/2010/main" val="5804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4A537-9366-3CD5-63CA-4E1C418FB67A}"/>
              </a:ext>
            </a:extLst>
          </p:cNvPr>
          <p:cNvSpPr>
            <a:spLocks noGrp="1"/>
          </p:cNvSpPr>
          <p:nvPr>
            <p:ph type="title"/>
          </p:nvPr>
        </p:nvSpPr>
        <p:spPr>
          <a:xfrm>
            <a:off x="4403836" y="218674"/>
            <a:ext cx="1866336" cy="844059"/>
          </a:xfrm>
        </p:spPr>
        <p:txBody>
          <a:bodyPr anchor="ctr">
            <a:normAutofit/>
          </a:bodyPr>
          <a:lstStyle/>
          <a:p>
            <a:r>
              <a:rPr lang="ja-JP" altLang="en-US" sz="4400" b="1" dirty="0">
                <a:latin typeface="メイリオ" panose="020B0604030504040204" pitchFamily="50" charset="-128"/>
                <a:ea typeface="メイリオ" panose="020B0604030504040204" pitchFamily="50" charset="-128"/>
              </a:rPr>
              <a:t>役割</a:t>
            </a:r>
          </a:p>
        </p:txBody>
      </p:sp>
      <p:graphicFrame>
        <p:nvGraphicFramePr>
          <p:cNvPr id="5" name="コンテンツ プレースホルダー 2">
            <a:extLst>
              <a:ext uri="{FF2B5EF4-FFF2-40B4-BE49-F238E27FC236}">
                <a16:creationId xmlns:a16="http://schemas.microsoft.com/office/drawing/2014/main" id="{EC981327-0968-1786-B3A9-CD2B0C5F2421}"/>
              </a:ext>
            </a:extLst>
          </p:cNvPr>
          <p:cNvGraphicFramePr>
            <a:graphicFrameLocks noGrp="1"/>
          </p:cNvGraphicFramePr>
          <p:nvPr>
            <p:ph idx="1"/>
            <p:extLst>
              <p:ext uri="{D42A27DB-BD31-4B8C-83A1-F6EECF244321}">
                <p14:modId xmlns:p14="http://schemas.microsoft.com/office/powerpoint/2010/main" val="29656229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アイコン&#10;&#10;自動的に生成された説明">
            <a:extLst>
              <a:ext uri="{FF2B5EF4-FFF2-40B4-BE49-F238E27FC236}">
                <a16:creationId xmlns:a16="http://schemas.microsoft.com/office/drawing/2014/main" id="{45536439-C21B-460F-532B-492A40C91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48" y="1882684"/>
            <a:ext cx="3568964" cy="4975316"/>
          </a:xfrm>
          <a:prstGeom prst="rect">
            <a:avLst/>
          </a:prstGeom>
        </p:spPr>
      </p:pic>
    </p:spTree>
    <p:extLst>
      <p:ext uri="{BB962C8B-B14F-4D97-AF65-F5344CB8AC3E}">
        <p14:creationId xmlns:p14="http://schemas.microsoft.com/office/powerpoint/2010/main" val="293383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ご清聴ありがとうございました！</a:t>
            </a:r>
            <a:endParaRPr kumimoji="1" lang="ja-JP" altLang="en-US" dirty="0"/>
          </a:p>
        </p:txBody>
      </p:sp>
    </p:spTree>
    <p:extLst>
      <p:ext uri="{BB962C8B-B14F-4D97-AF65-F5344CB8AC3E}">
        <p14:creationId xmlns:p14="http://schemas.microsoft.com/office/powerpoint/2010/main" val="1624736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6-29-0">
            <a:hlinkClick r:id="" action="ppaction://media"/>
            <a:extLst>
              <a:ext uri="{FF2B5EF4-FFF2-40B4-BE49-F238E27FC236}">
                <a16:creationId xmlns:a16="http://schemas.microsoft.com/office/drawing/2014/main" id="{BA581F78-F62B-254B-FC11-F9B5F562C1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73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00B37-9924-3E6D-742D-BCAC30545421}"/>
              </a:ext>
            </a:extLst>
          </p:cNvPr>
          <p:cNvSpPr>
            <a:spLocks noGrp="1"/>
          </p:cNvSpPr>
          <p:nvPr>
            <p:ph type="title"/>
          </p:nvPr>
        </p:nvSpPr>
        <p:spPr>
          <a:xfrm>
            <a:off x="550817" y="160178"/>
            <a:ext cx="10515600" cy="1325563"/>
          </a:xfrm>
        </p:spPr>
        <p:txBody>
          <a:bodyPr>
            <a:normAutofit/>
          </a:bodyPr>
          <a:lstStyle/>
          <a:p>
            <a:pPr algn="ctr"/>
            <a:r>
              <a:rPr lang="ja-JP" altLang="en-US" b="1" dirty="0">
                <a:latin typeface="メイリオ" panose="020B0604030504040204" pitchFamily="50" charset="-128"/>
                <a:ea typeface="メイリオ" panose="020B0604030504040204" pitchFamily="50" charset="-128"/>
              </a:rPr>
              <a:t>目次</a:t>
            </a:r>
          </a:p>
        </p:txBody>
      </p:sp>
      <p:sp>
        <p:nvSpPr>
          <p:cNvPr id="3" name="タイトル 1">
            <a:extLst>
              <a:ext uri="{FF2B5EF4-FFF2-40B4-BE49-F238E27FC236}">
                <a16:creationId xmlns:a16="http://schemas.microsoft.com/office/drawing/2014/main" id="{592E749C-CE5F-5C07-D858-78342546C2EF}"/>
              </a:ext>
            </a:extLst>
          </p:cNvPr>
          <p:cNvSpPr txBox="1">
            <a:spLocks/>
          </p:cNvSpPr>
          <p:nvPr/>
        </p:nvSpPr>
        <p:spPr>
          <a:xfrm>
            <a:off x="1138647" y="1861141"/>
            <a:ext cx="10515600" cy="4836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制作の流れ</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開発前の状況</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ペルソナの説明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成果物の工夫点</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動作デモ</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プログラム上での問題点・解決方法</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問題解決で学んだこと、悩んだこと</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個人個人で学んだこと（成長）</a:t>
            </a:r>
            <a:endParaRPr lang="en-US" altLang="ja-JP" sz="3600" dirty="0">
              <a:latin typeface="メイリオ" panose="020B0604030504040204" pitchFamily="50" charset="-128"/>
              <a:ea typeface="メイリオ" panose="020B0604030504040204" pitchFamily="50" charset="-128"/>
            </a:endParaRPr>
          </a:p>
          <a:p>
            <a:pPr marL="571500" indent="-571500">
              <a:lnSpc>
                <a:spcPct val="150000"/>
              </a:lnSpc>
              <a:buFont typeface="Arial" panose="020B0604020202020204" pitchFamily="34" charset="0"/>
              <a:buChar char="•"/>
            </a:pPr>
            <a:endParaRPr lang="en-US" altLang="ja-JP" sz="3600" dirty="0"/>
          </a:p>
        </p:txBody>
      </p:sp>
    </p:spTree>
    <p:extLst>
      <p:ext uri="{BB962C8B-B14F-4D97-AF65-F5344CB8AC3E}">
        <p14:creationId xmlns:p14="http://schemas.microsoft.com/office/powerpoint/2010/main" val="78727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カレンダー&#10;&#10;自動的に生成された説明">
            <a:extLst>
              <a:ext uri="{FF2B5EF4-FFF2-40B4-BE49-F238E27FC236}">
                <a16:creationId xmlns:a16="http://schemas.microsoft.com/office/drawing/2014/main" id="{75C72075-9066-BCBD-0F01-B590C2A1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27" y="707442"/>
            <a:ext cx="9678342" cy="5892754"/>
          </a:xfrm>
          <a:prstGeom prst="rect">
            <a:avLst/>
          </a:prstGeom>
          <a:noFill/>
        </p:spPr>
      </p:pic>
      <p:sp>
        <p:nvSpPr>
          <p:cNvPr id="2" name="タイトル 1">
            <a:extLst>
              <a:ext uri="{FF2B5EF4-FFF2-40B4-BE49-F238E27FC236}">
                <a16:creationId xmlns:a16="http://schemas.microsoft.com/office/drawing/2014/main" id="{436C7D33-6887-395F-7A5B-A2BE9A14B362}"/>
              </a:ext>
            </a:extLst>
          </p:cNvPr>
          <p:cNvSpPr>
            <a:spLocks noGrp="1"/>
          </p:cNvSpPr>
          <p:nvPr>
            <p:ph type="title"/>
          </p:nvPr>
        </p:nvSpPr>
        <p:spPr>
          <a:xfrm>
            <a:off x="4433667" y="391770"/>
            <a:ext cx="3324663" cy="945023"/>
          </a:xfrm>
        </p:spPr>
        <p:txBody>
          <a:bodyPr>
            <a:normAutofit fontScale="90000"/>
          </a:bodyPr>
          <a:lstStyle/>
          <a:p>
            <a:pPr algn="ctr"/>
            <a:r>
              <a:rPr kumimoji="1" lang="ja-JP" altLang="en-US" b="1" dirty="0">
                <a:latin typeface="メイリオ" panose="020B0604030504040204" pitchFamily="50" charset="-128"/>
                <a:ea typeface="メイリオ" panose="020B0604030504040204" pitchFamily="50" charset="-128"/>
              </a:rPr>
              <a:t>制作の流れ</a:t>
            </a:r>
          </a:p>
        </p:txBody>
      </p:sp>
      <p:sp>
        <p:nvSpPr>
          <p:cNvPr id="5" name="テキスト ボックス 4">
            <a:extLst>
              <a:ext uri="{FF2B5EF4-FFF2-40B4-BE49-F238E27FC236}">
                <a16:creationId xmlns:a16="http://schemas.microsoft.com/office/drawing/2014/main" id="{2C23D8F7-CFDB-6434-E24B-78030BD0B011}"/>
              </a:ext>
            </a:extLst>
          </p:cNvPr>
          <p:cNvSpPr txBox="1"/>
          <p:nvPr/>
        </p:nvSpPr>
        <p:spPr>
          <a:xfrm>
            <a:off x="8027001" y="3259252"/>
            <a:ext cx="1237956" cy="369332"/>
          </a:xfrm>
          <a:prstGeom prst="rect">
            <a:avLst/>
          </a:prstGeom>
          <a:noFill/>
        </p:spPr>
        <p:txBody>
          <a:bodyPr wrap="square" rtlCol="0">
            <a:spAutoFit/>
          </a:bodyPr>
          <a:lstStyle/>
          <a:p>
            <a:r>
              <a:rPr kumimoji="1" lang="ja-JP" altLang="en-US" b="1" dirty="0">
                <a:solidFill>
                  <a:srgbClr val="00B050"/>
                </a:solidFill>
              </a:rPr>
              <a:t>内部設計</a:t>
            </a:r>
          </a:p>
        </p:txBody>
      </p:sp>
      <p:sp>
        <p:nvSpPr>
          <p:cNvPr id="6" name="テキスト ボックス 5">
            <a:extLst>
              <a:ext uri="{FF2B5EF4-FFF2-40B4-BE49-F238E27FC236}">
                <a16:creationId xmlns:a16="http://schemas.microsoft.com/office/drawing/2014/main" id="{C93B4E02-4ADD-5825-6FB6-B3B2B8D68DA4}"/>
              </a:ext>
            </a:extLst>
          </p:cNvPr>
          <p:cNvSpPr txBox="1"/>
          <p:nvPr/>
        </p:nvSpPr>
        <p:spPr>
          <a:xfrm>
            <a:off x="6830503" y="324433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1" name="テキスト ボックス 10">
            <a:extLst>
              <a:ext uri="{FF2B5EF4-FFF2-40B4-BE49-F238E27FC236}">
                <a16:creationId xmlns:a16="http://schemas.microsoft.com/office/drawing/2014/main" id="{BEABF72F-FF23-FE9C-A076-F63693E824F0}"/>
              </a:ext>
            </a:extLst>
          </p:cNvPr>
          <p:cNvSpPr txBox="1"/>
          <p:nvPr/>
        </p:nvSpPr>
        <p:spPr>
          <a:xfrm>
            <a:off x="5517321"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2" name="テキスト ボックス 11">
            <a:extLst>
              <a:ext uri="{FF2B5EF4-FFF2-40B4-BE49-F238E27FC236}">
                <a16:creationId xmlns:a16="http://schemas.microsoft.com/office/drawing/2014/main" id="{EC8EBB64-70A8-3A86-63F8-C0053A938010}"/>
              </a:ext>
            </a:extLst>
          </p:cNvPr>
          <p:cNvSpPr txBox="1"/>
          <p:nvPr/>
        </p:nvSpPr>
        <p:spPr>
          <a:xfrm>
            <a:off x="4279365"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3" name="テキスト ボックス 12">
            <a:extLst>
              <a:ext uri="{FF2B5EF4-FFF2-40B4-BE49-F238E27FC236}">
                <a16:creationId xmlns:a16="http://schemas.microsoft.com/office/drawing/2014/main" id="{88344CD3-C822-3D0E-8154-EA5241871219}"/>
              </a:ext>
            </a:extLst>
          </p:cNvPr>
          <p:cNvSpPr txBox="1"/>
          <p:nvPr/>
        </p:nvSpPr>
        <p:spPr>
          <a:xfrm>
            <a:off x="6764562" y="2382219"/>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4" name="テキスト ボックス 13">
            <a:extLst>
              <a:ext uri="{FF2B5EF4-FFF2-40B4-BE49-F238E27FC236}">
                <a16:creationId xmlns:a16="http://schemas.microsoft.com/office/drawing/2014/main" id="{013A6C77-AA1A-1B05-10A3-FBB42F2E3762}"/>
              </a:ext>
            </a:extLst>
          </p:cNvPr>
          <p:cNvSpPr txBox="1"/>
          <p:nvPr/>
        </p:nvSpPr>
        <p:spPr>
          <a:xfrm>
            <a:off x="8002518" y="2382219"/>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5" name="テキスト ボックス 14">
            <a:extLst>
              <a:ext uri="{FF2B5EF4-FFF2-40B4-BE49-F238E27FC236}">
                <a16:creationId xmlns:a16="http://schemas.microsoft.com/office/drawing/2014/main" id="{E3E56B87-2730-6678-5CA4-117144C92799}"/>
              </a:ext>
            </a:extLst>
          </p:cNvPr>
          <p:cNvSpPr txBox="1"/>
          <p:nvPr/>
        </p:nvSpPr>
        <p:spPr>
          <a:xfrm>
            <a:off x="5439853" y="2379488"/>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6" name="テキスト ボックス 15">
            <a:extLst>
              <a:ext uri="{FF2B5EF4-FFF2-40B4-BE49-F238E27FC236}">
                <a16:creationId xmlns:a16="http://schemas.microsoft.com/office/drawing/2014/main" id="{C93B14AB-0C7F-CEF0-078C-D4D5B95A6E01}"/>
              </a:ext>
            </a:extLst>
          </p:cNvPr>
          <p:cNvSpPr txBox="1"/>
          <p:nvPr/>
        </p:nvSpPr>
        <p:spPr>
          <a:xfrm>
            <a:off x="3064141" y="399032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highlight>
                  <a:srgbClr val="FFFF00"/>
                </a:highlight>
              </a:defRPr>
            </a:lvl1pPr>
          </a:lstStyle>
          <a:p>
            <a:r>
              <a:rPr lang="ja-JP" altLang="en-US" dirty="0"/>
              <a:t>開発</a:t>
            </a:r>
          </a:p>
        </p:txBody>
      </p:sp>
      <p:sp>
        <p:nvSpPr>
          <p:cNvPr id="18" name="テキスト ボックス 17">
            <a:extLst>
              <a:ext uri="{FF2B5EF4-FFF2-40B4-BE49-F238E27FC236}">
                <a16:creationId xmlns:a16="http://schemas.microsoft.com/office/drawing/2014/main" id="{84209DA9-5C93-A12D-9294-EB85066F9AAA}"/>
              </a:ext>
            </a:extLst>
          </p:cNvPr>
          <p:cNvSpPr txBox="1"/>
          <p:nvPr/>
        </p:nvSpPr>
        <p:spPr>
          <a:xfrm>
            <a:off x="4279365" y="4005071"/>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19" name="テキスト ボックス 18">
            <a:extLst>
              <a:ext uri="{FF2B5EF4-FFF2-40B4-BE49-F238E27FC236}">
                <a16:creationId xmlns:a16="http://schemas.microsoft.com/office/drawing/2014/main" id="{80B472F3-A2A6-CDAF-F5E8-15BE77E6ED93}"/>
              </a:ext>
            </a:extLst>
          </p:cNvPr>
          <p:cNvSpPr txBox="1"/>
          <p:nvPr/>
        </p:nvSpPr>
        <p:spPr>
          <a:xfrm>
            <a:off x="5557813" y="401598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0" name="テキスト ボックス 19">
            <a:extLst>
              <a:ext uri="{FF2B5EF4-FFF2-40B4-BE49-F238E27FC236}">
                <a16:creationId xmlns:a16="http://schemas.microsoft.com/office/drawing/2014/main" id="{A978A630-F51C-638F-2407-0724836CFA62}"/>
              </a:ext>
            </a:extLst>
          </p:cNvPr>
          <p:cNvSpPr txBox="1"/>
          <p:nvPr/>
        </p:nvSpPr>
        <p:spPr>
          <a:xfrm>
            <a:off x="6931761" y="402912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1" name="テキスト ボックス 20">
            <a:extLst>
              <a:ext uri="{FF2B5EF4-FFF2-40B4-BE49-F238E27FC236}">
                <a16:creationId xmlns:a16="http://schemas.microsoft.com/office/drawing/2014/main" id="{593C033E-C1BD-19D8-31A2-0B75A37478C4}"/>
              </a:ext>
            </a:extLst>
          </p:cNvPr>
          <p:cNvSpPr txBox="1"/>
          <p:nvPr/>
        </p:nvSpPr>
        <p:spPr>
          <a:xfrm>
            <a:off x="8072972" y="3999523"/>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2" name="テキスト ボックス 21">
            <a:extLst>
              <a:ext uri="{FF2B5EF4-FFF2-40B4-BE49-F238E27FC236}">
                <a16:creationId xmlns:a16="http://schemas.microsoft.com/office/drawing/2014/main" id="{3860E8EB-D20F-86B2-87B5-1864B9589243}"/>
              </a:ext>
            </a:extLst>
          </p:cNvPr>
          <p:cNvSpPr txBox="1"/>
          <p:nvPr/>
        </p:nvSpPr>
        <p:spPr>
          <a:xfrm>
            <a:off x="3047165" y="498684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3" name="テキスト ボックス 22">
            <a:extLst>
              <a:ext uri="{FF2B5EF4-FFF2-40B4-BE49-F238E27FC236}">
                <a16:creationId xmlns:a16="http://schemas.microsoft.com/office/drawing/2014/main" id="{86CFACC4-A2B3-5D7D-D12D-62248583D5D9}"/>
              </a:ext>
            </a:extLst>
          </p:cNvPr>
          <p:cNvSpPr txBox="1"/>
          <p:nvPr/>
        </p:nvSpPr>
        <p:spPr>
          <a:xfrm>
            <a:off x="4319858"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4" name="テキスト ボックス 23">
            <a:extLst>
              <a:ext uri="{FF2B5EF4-FFF2-40B4-BE49-F238E27FC236}">
                <a16:creationId xmlns:a16="http://schemas.microsoft.com/office/drawing/2014/main" id="{86014F4E-9E26-6F82-B359-34D0FBAEDD96}"/>
              </a:ext>
            </a:extLst>
          </p:cNvPr>
          <p:cNvSpPr txBox="1"/>
          <p:nvPr/>
        </p:nvSpPr>
        <p:spPr>
          <a:xfrm>
            <a:off x="5557812" y="4982552"/>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5" name="テキスト ボックス 24">
            <a:extLst>
              <a:ext uri="{FF2B5EF4-FFF2-40B4-BE49-F238E27FC236}">
                <a16:creationId xmlns:a16="http://schemas.microsoft.com/office/drawing/2014/main" id="{DDB51F53-5614-B6E7-BB1E-379A169AB319}"/>
              </a:ext>
            </a:extLst>
          </p:cNvPr>
          <p:cNvSpPr txBox="1"/>
          <p:nvPr/>
        </p:nvSpPr>
        <p:spPr>
          <a:xfrm>
            <a:off x="6851747"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6" name="テキスト ボックス 25">
            <a:extLst>
              <a:ext uri="{FF2B5EF4-FFF2-40B4-BE49-F238E27FC236}">
                <a16:creationId xmlns:a16="http://schemas.microsoft.com/office/drawing/2014/main" id="{E7DCBFC6-4FEF-1F62-8BF5-58682F042B52}"/>
              </a:ext>
            </a:extLst>
          </p:cNvPr>
          <p:cNvSpPr txBox="1"/>
          <p:nvPr/>
        </p:nvSpPr>
        <p:spPr>
          <a:xfrm>
            <a:off x="8068459"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7" name="テキスト ボックス 26">
            <a:extLst>
              <a:ext uri="{FF2B5EF4-FFF2-40B4-BE49-F238E27FC236}">
                <a16:creationId xmlns:a16="http://schemas.microsoft.com/office/drawing/2014/main" id="{4BBA0C3B-6B2E-BBAB-EBE1-4FDC99E9CF08}"/>
              </a:ext>
            </a:extLst>
          </p:cNvPr>
          <p:cNvSpPr txBox="1"/>
          <p:nvPr/>
        </p:nvSpPr>
        <p:spPr>
          <a:xfrm>
            <a:off x="5557812" y="581680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8" name="テキスト ボックス 27">
            <a:extLst>
              <a:ext uri="{FF2B5EF4-FFF2-40B4-BE49-F238E27FC236}">
                <a16:creationId xmlns:a16="http://schemas.microsoft.com/office/drawing/2014/main" id="{9F132F03-26A3-8CB5-0CB4-C6A5B3F5EFAD}"/>
              </a:ext>
            </a:extLst>
          </p:cNvPr>
          <p:cNvSpPr txBox="1"/>
          <p:nvPr/>
        </p:nvSpPr>
        <p:spPr>
          <a:xfrm>
            <a:off x="4319857"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9" name="テキスト ボックス 28">
            <a:extLst>
              <a:ext uri="{FF2B5EF4-FFF2-40B4-BE49-F238E27FC236}">
                <a16:creationId xmlns:a16="http://schemas.microsoft.com/office/drawing/2014/main" id="{BC96F37D-7F98-DD7A-62E9-0AD684E23151}"/>
              </a:ext>
            </a:extLst>
          </p:cNvPr>
          <p:cNvSpPr txBox="1"/>
          <p:nvPr/>
        </p:nvSpPr>
        <p:spPr>
          <a:xfrm>
            <a:off x="3047165"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30" name="テキスト ボックス 29">
            <a:extLst>
              <a:ext uri="{FF2B5EF4-FFF2-40B4-BE49-F238E27FC236}">
                <a16:creationId xmlns:a16="http://schemas.microsoft.com/office/drawing/2014/main" id="{7D0D98CB-045B-878F-1F2E-41EC5A5B60C0}"/>
              </a:ext>
            </a:extLst>
          </p:cNvPr>
          <p:cNvSpPr txBox="1"/>
          <p:nvPr/>
        </p:nvSpPr>
        <p:spPr>
          <a:xfrm>
            <a:off x="3158523" y="327091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3" name="爆発: 8 pt 2">
            <a:extLst>
              <a:ext uri="{FF2B5EF4-FFF2-40B4-BE49-F238E27FC236}">
                <a16:creationId xmlns:a16="http://schemas.microsoft.com/office/drawing/2014/main" id="{D33455D1-55A1-DD6A-6E4F-3932536F5797}"/>
              </a:ext>
            </a:extLst>
          </p:cNvPr>
          <p:cNvSpPr/>
          <p:nvPr/>
        </p:nvSpPr>
        <p:spPr>
          <a:xfrm>
            <a:off x="6898985" y="5357172"/>
            <a:ext cx="2006091" cy="96393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DA3841D-C9F7-0AA1-D0B0-E4B69F237841}"/>
              </a:ext>
            </a:extLst>
          </p:cNvPr>
          <p:cNvSpPr txBox="1"/>
          <p:nvPr/>
        </p:nvSpPr>
        <p:spPr>
          <a:xfrm>
            <a:off x="7313887" y="5654472"/>
            <a:ext cx="1426228" cy="369332"/>
          </a:xfrm>
          <a:prstGeom prst="rect">
            <a:avLst/>
          </a:prstGeom>
          <a:noFill/>
        </p:spPr>
        <p:txBody>
          <a:bodyPr wrap="square" rtlCol="0">
            <a:spAutoFit/>
          </a:bodyPr>
          <a:lstStyle/>
          <a:p>
            <a:r>
              <a:rPr kumimoji="1" lang="ja-JP" altLang="en-US" b="1" dirty="0"/>
              <a:t>発表！！</a:t>
            </a:r>
          </a:p>
        </p:txBody>
      </p:sp>
    </p:spTree>
    <p:extLst>
      <p:ext uri="{BB962C8B-B14F-4D97-AF65-F5344CB8AC3E}">
        <p14:creationId xmlns:p14="http://schemas.microsoft.com/office/powerpoint/2010/main" val="31455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139142196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図 7" descr="ハイ ファイブ ミツバチ">
            <a:extLst>
              <a:ext uri="{FF2B5EF4-FFF2-40B4-BE49-F238E27FC236}">
                <a16:creationId xmlns:a16="http://schemas.microsoft.com/office/drawing/2014/main" id="{9281DA8C-846C-9EFE-04F7-AB1FF082B8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46" y="2167920"/>
            <a:ext cx="4277527" cy="4690080"/>
          </a:xfrm>
          <a:prstGeom prst="rect">
            <a:avLst/>
          </a:prstGeom>
        </p:spPr>
      </p:pic>
    </p:spTree>
    <p:extLst>
      <p:ext uri="{BB962C8B-B14F-4D97-AF65-F5344CB8AC3E}">
        <p14:creationId xmlns:p14="http://schemas.microsoft.com/office/powerpoint/2010/main" val="165105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2324776901"/>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descr="笹をむしゃむしゃと食べるパンダ">
            <a:extLst>
              <a:ext uri="{FF2B5EF4-FFF2-40B4-BE49-F238E27FC236}">
                <a16:creationId xmlns:a16="http://schemas.microsoft.com/office/drawing/2014/main" id="{FAFD7EF7-F1C5-21B4-81DB-177492B42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04" y="1874517"/>
            <a:ext cx="5888918" cy="5888918"/>
          </a:xfrm>
          <a:prstGeom prst="rect">
            <a:avLst/>
          </a:prstGeom>
        </p:spPr>
      </p:pic>
    </p:spTree>
    <p:extLst>
      <p:ext uri="{BB962C8B-B14F-4D97-AF65-F5344CB8AC3E}">
        <p14:creationId xmlns:p14="http://schemas.microsoft.com/office/powerpoint/2010/main" val="145569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0" name="Rectangle 50">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5195727" y="382385"/>
            <a:ext cx="6335338" cy="1492132"/>
          </a:xfrm>
        </p:spPr>
        <p:txBody>
          <a:bodyPr vert="horz" lIns="91440" tIns="45720" rIns="91440" bIns="45720" rtlCol="0" anchor="t">
            <a:normAutofit/>
          </a:bodyPr>
          <a:lstStyle/>
          <a:p>
            <a:r>
              <a:rPr lang="ja-JP" altLang="en-US" b="1" dirty="0"/>
              <a:t>ペルソナ</a:t>
            </a:r>
            <a:r>
              <a:rPr kumimoji="1" lang="ja-JP" altLang="en-US" b="1" dirty="0"/>
              <a:t>の説明</a:t>
            </a:r>
          </a:p>
        </p:txBody>
      </p:sp>
      <p:pic>
        <p:nvPicPr>
          <p:cNvPr id="9" name="図 8" descr="手で顔を覆っているカスタマーサービスの男性">
            <a:extLst>
              <a:ext uri="{FF2B5EF4-FFF2-40B4-BE49-F238E27FC236}">
                <a16:creationId xmlns:a16="http://schemas.microsoft.com/office/drawing/2014/main" id="{E4EE673D-F23F-4CEC-E2A6-C3F3103C827D}"/>
              </a:ext>
            </a:extLst>
          </p:cNvPr>
          <p:cNvPicPr>
            <a:picLocks noChangeAspect="1"/>
          </p:cNvPicPr>
          <p:nvPr/>
        </p:nvPicPr>
        <p:blipFill rotWithShape="1">
          <a:blip r:embed="rId2">
            <a:extLst>
              <a:ext uri="{28A0092B-C50C-407E-A947-70E740481C1C}">
                <a14:useLocalDpi xmlns:a14="http://schemas.microsoft.com/office/drawing/2010/main" val="0"/>
              </a:ext>
            </a:extLst>
          </a:blip>
          <a:srcRect l="7575" r="36949" b="-1"/>
          <a:stretch/>
        </p:blipFill>
        <p:spPr>
          <a:xfrm>
            <a:off x="660935" y="269843"/>
            <a:ext cx="4129822" cy="6867525"/>
          </a:xfrm>
          <a:prstGeom prst="rect">
            <a:avLst/>
          </a:prstGeom>
        </p:spPr>
      </p:pic>
      <p:sp>
        <p:nvSpPr>
          <p:cNvPr id="61"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 name="テキスト ボックス 1">
            <a:extLst>
              <a:ext uri="{FF2B5EF4-FFF2-40B4-BE49-F238E27FC236}">
                <a16:creationId xmlns:a16="http://schemas.microsoft.com/office/drawing/2014/main" id="{BD5E85AB-4344-1C5A-3082-1FEC1421B77B}"/>
              </a:ext>
            </a:extLst>
          </p:cNvPr>
          <p:cNvSpPr txBox="1"/>
          <p:nvPr/>
        </p:nvSpPr>
        <p:spPr>
          <a:xfrm>
            <a:off x="5110296" y="1389893"/>
            <a:ext cx="6335338" cy="5885550"/>
          </a:xfrm>
          <a:prstGeom prst="rect">
            <a:avLst/>
          </a:prstGeom>
        </p:spPr>
        <p:txBody>
          <a:bodyPr vert="horz" lIns="91440" tIns="45720" rIns="91440" bIns="45720" rtlCol="0">
            <a:normAutofit fontScale="47500" lnSpcReduction="20000"/>
          </a:bodyPr>
          <a:lstStyle/>
          <a:p>
            <a:pPr indent="-228600" defTabSz="914400">
              <a:lnSpc>
                <a:spcPct val="150000"/>
              </a:lnSpc>
              <a:spcBef>
                <a:spcPts val="700"/>
              </a:spcBef>
              <a:buClr>
                <a:schemeClr val="tx2"/>
              </a:buClr>
            </a:pPr>
            <a:r>
              <a:rPr kumimoji="1" lang="en-US" altLang="ja-JP" sz="4200" b="1" dirty="0">
                <a:ln w="22225">
                  <a:solidFill>
                    <a:schemeClr val="accent2"/>
                  </a:solidFill>
                  <a:prstDash val="solid"/>
                </a:ln>
                <a:solidFill>
                  <a:schemeClr val="tx1">
                    <a:lumMod val="65000"/>
                    <a:lumOff val="35000"/>
                  </a:schemeClr>
                </a:solidFill>
              </a:rPr>
              <a:t>★</a:t>
            </a:r>
            <a:r>
              <a:rPr kumimoji="1" lang="ja-JP" altLang="en-US" sz="4200" b="1" dirty="0">
                <a:ln w="22225">
                  <a:solidFill>
                    <a:schemeClr val="accent2"/>
                  </a:solidFill>
                  <a:prstDash val="solid"/>
                </a:ln>
                <a:solidFill>
                  <a:schemeClr val="tx1">
                    <a:lumMod val="65000"/>
                    <a:lumOff val="35000"/>
                  </a:schemeClr>
                </a:solidFill>
              </a:rPr>
              <a:t>ペルソナ★</a:t>
            </a:r>
            <a:endParaRPr kumimoji="1" lang="en-US" altLang="ja-JP" sz="4200" b="1" dirty="0">
              <a:ln w="22225">
                <a:solidFill>
                  <a:schemeClr val="accent2"/>
                </a:solidFill>
                <a:prstDash val="solid"/>
              </a:ln>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都内在住の社会人、福田紀彦　実家は川崎</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年代：</a:t>
            </a:r>
            <a:r>
              <a:rPr kumimoji="1" lang="en-US" altLang="ja-JP" sz="4200" b="1" dirty="0">
                <a:solidFill>
                  <a:schemeClr val="tx1">
                    <a:lumMod val="65000"/>
                    <a:lumOff val="35000"/>
                  </a:schemeClr>
                </a:solidFill>
              </a:rPr>
              <a:t>20</a:t>
            </a:r>
            <a:r>
              <a:rPr kumimoji="1" lang="ja-JP" altLang="en-US" sz="4200" b="1" dirty="0">
                <a:solidFill>
                  <a:schemeClr val="tx1">
                    <a:lumMod val="65000"/>
                    <a:lumOff val="35000"/>
                  </a:schemeClr>
                </a:solidFill>
              </a:rPr>
              <a:t>代</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家族構成：一人暮らし中</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職業：</a:t>
            </a:r>
            <a:r>
              <a:rPr kumimoji="1" lang="en-US" altLang="ja-JP" sz="4200" b="1" dirty="0">
                <a:solidFill>
                  <a:schemeClr val="tx1">
                    <a:lumMod val="65000"/>
                    <a:lumOff val="35000"/>
                  </a:schemeClr>
                </a:solidFill>
              </a:rPr>
              <a:t>1</a:t>
            </a:r>
            <a:r>
              <a:rPr kumimoji="1" lang="ja-JP" altLang="en-US" sz="4200" b="1" dirty="0">
                <a:solidFill>
                  <a:schemeClr val="tx1">
                    <a:lumMod val="65000"/>
                    <a:lumOff val="35000"/>
                  </a:schemeClr>
                </a:solidFill>
              </a:rPr>
              <a:t>、</a:t>
            </a:r>
            <a:r>
              <a:rPr kumimoji="1" lang="en-US" altLang="ja-JP" sz="4200" b="1" dirty="0">
                <a:solidFill>
                  <a:schemeClr val="tx1">
                    <a:lumMod val="65000"/>
                    <a:lumOff val="35000"/>
                  </a:schemeClr>
                </a:solidFill>
              </a:rPr>
              <a:t>2</a:t>
            </a:r>
            <a:r>
              <a:rPr kumimoji="1" lang="ja-JP" altLang="en-US" sz="4200" b="1" dirty="0">
                <a:solidFill>
                  <a:schemeClr val="tx1">
                    <a:lumMod val="65000"/>
                    <a:lumOff val="35000"/>
                  </a:schemeClr>
                </a:solidFill>
              </a:rPr>
              <a:t>年目の会社員、勤務地は東京</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収入：年収約</a:t>
            </a:r>
            <a:r>
              <a:rPr kumimoji="1" lang="en-US" altLang="ja-JP" sz="4200" b="1" dirty="0">
                <a:solidFill>
                  <a:schemeClr val="tx1">
                    <a:lumMod val="65000"/>
                    <a:lumOff val="35000"/>
                  </a:schemeClr>
                </a:solidFill>
              </a:rPr>
              <a:t>300</a:t>
            </a:r>
            <a:r>
              <a:rPr kumimoji="1" lang="ja-JP" altLang="en-US" sz="4200" b="1" dirty="0">
                <a:solidFill>
                  <a:schemeClr val="tx1">
                    <a:lumMod val="65000"/>
                    <a:lumOff val="35000"/>
                  </a:schemeClr>
                </a:solidFill>
              </a:rPr>
              <a:t>万</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貯金は引っ越し費用で使い果たして</a:t>
            </a:r>
            <a:r>
              <a:rPr kumimoji="1" lang="en-US" altLang="ja-JP" sz="4200" b="1" dirty="0">
                <a:solidFill>
                  <a:schemeClr val="tx1">
                    <a:lumMod val="65000"/>
                    <a:lumOff val="35000"/>
                  </a:schemeClr>
                </a:solidFill>
              </a:rPr>
              <a:t>0</a:t>
            </a:r>
            <a:r>
              <a:rPr kumimoji="1" lang="ja-JP" altLang="en-US" sz="4200" b="1" dirty="0">
                <a:solidFill>
                  <a:schemeClr val="tx1">
                    <a:lumMod val="65000"/>
                    <a:lumOff val="35000"/>
                  </a:schemeClr>
                </a:solidFill>
              </a:rPr>
              <a:t>円</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性格：大学生みたいな性格、浪費家、</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後先考えないタイプ、明るい、</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不安はほとんどない、ずぼら、</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アウトドア、面倒くさがり</a:t>
            </a:r>
            <a:br>
              <a:rPr lang="en-US" altLang="ja-JP" sz="2900" dirty="0">
                <a:solidFill>
                  <a:schemeClr val="tx1">
                    <a:lumMod val="65000"/>
                    <a:lumOff val="35000"/>
                  </a:schemeClr>
                </a:solidFill>
              </a:rPr>
            </a:br>
            <a:br>
              <a:rPr lang="en-US" altLang="ja-JP" sz="1100" dirty="0">
                <a:solidFill>
                  <a:schemeClr val="tx1">
                    <a:lumMod val="65000"/>
                    <a:lumOff val="35000"/>
                  </a:schemeClr>
                </a:solidFill>
              </a:rPr>
            </a:br>
            <a:endParaRPr kumimoji="1" lang="en-US" altLang="ja-JP" sz="1100" b="1" dirty="0">
              <a:solidFill>
                <a:schemeClr val="tx1">
                  <a:lumMod val="65000"/>
                  <a:lumOff val="35000"/>
                </a:schemeClr>
              </a:solidFill>
            </a:endParaRPr>
          </a:p>
          <a:p>
            <a:pPr indent="-228600" defTabSz="914400">
              <a:lnSpc>
                <a:spcPct val="150000"/>
              </a:lnSpc>
              <a:spcBef>
                <a:spcPts val="700"/>
              </a:spcBef>
              <a:buClr>
                <a:schemeClr val="tx2"/>
              </a:buClr>
            </a:pPr>
            <a:r>
              <a:rPr kumimoji="1" lang="en-US" altLang="ja-JP" sz="1100" b="1" dirty="0">
                <a:solidFill>
                  <a:schemeClr val="tx1">
                    <a:lumMod val="65000"/>
                    <a:lumOff val="35000"/>
                  </a:schemeClr>
                </a:solidFill>
              </a:rPr>
              <a:t>	</a:t>
            </a:r>
            <a:endParaRPr kumimoji="1" lang="en-US" altLang="ja-JP" sz="1100" dirty="0">
              <a:solidFill>
                <a:schemeClr val="tx1">
                  <a:lumMod val="65000"/>
                  <a:lumOff val="35000"/>
                </a:schemeClr>
              </a:solidFill>
            </a:endParaRPr>
          </a:p>
        </p:txBody>
      </p:sp>
      <p:sp>
        <p:nvSpPr>
          <p:cNvPr id="62" name="Rectangle 54">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062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3970700" y="212465"/>
            <a:ext cx="4250600" cy="990146"/>
          </a:xfrm>
        </p:spPr>
        <p:txBody>
          <a:bodyPr>
            <a:normAutofit/>
          </a:bodyPr>
          <a:lstStyle/>
          <a:p>
            <a:r>
              <a:rPr kumimoji="1" lang="ja-JP" altLang="en-US" b="1" dirty="0">
                <a:latin typeface="メイリオ" panose="020B0604030504040204" pitchFamily="50" charset="-128"/>
                <a:ea typeface="メイリオ" panose="020B0604030504040204" pitchFamily="50" charset="-128"/>
              </a:rPr>
              <a:t>成果物の説明</a:t>
            </a:r>
          </a:p>
        </p:txBody>
      </p:sp>
      <p:sp>
        <p:nvSpPr>
          <p:cNvPr id="2" name="テキスト ボックス 1">
            <a:extLst>
              <a:ext uri="{FF2B5EF4-FFF2-40B4-BE49-F238E27FC236}">
                <a16:creationId xmlns:a16="http://schemas.microsoft.com/office/drawing/2014/main" id="{BD5E85AB-4344-1C5A-3082-1FEC1421B77B}"/>
              </a:ext>
            </a:extLst>
          </p:cNvPr>
          <p:cNvSpPr txBox="1"/>
          <p:nvPr/>
        </p:nvSpPr>
        <p:spPr>
          <a:xfrm>
            <a:off x="969146" y="1301085"/>
            <a:ext cx="10871200" cy="6483826"/>
          </a:xfrm>
          <a:prstGeom prst="rect">
            <a:avLst/>
          </a:prstGeom>
          <a:noFill/>
        </p:spPr>
        <p:txBody>
          <a:bodyPr wrap="square" rtlCol="0">
            <a:spAutoFit/>
          </a:bodyPr>
          <a:lstStyle/>
          <a:p>
            <a:pPr>
              <a:lnSpc>
                <a:spcPts val="4000"/>
              </a:lnSpc>
            </a:pPr>
            <a:r>
              <a:rPr kumimoji="1" lang="ja-JP" altLang="en-US" sz="3600" b="1" dirty="0">
                <a:ln w="22225">
                  <a:solidFill>
                    <a:schemeClr val="accent2"/>
                  </a:solidFill>
                  <a:prstDash val="solid"/>
                </a:ln>
                <a:solidFill>
                  <a:schemeClr val="accent2">
                    <a:lumMod val="40000"/>
                    <a:lumOff val="60000"/>
                  </a:schemeClr>
                </a:solidFill>
              </a:rPr>
              <a:t>★私たちのスーパーアプリ★</a:t>
            </a:r>
            <a:endParaRPr kumimoji="1" lang="en-US" altLang="ja-JP" sz="3600" b="1" dirty="0">
              <a:ln w="22225">
                <a:solidFill>
                  <a:schemeClr val="accent2"/>
                </a:solidFill>
                <a:prstDash val="solid"/>
              </a:ln>
              <a:solidFill>
                <a:schemeClr val="accent2">
                  <a:lumMod val="40000"/>
                  <a:lumOff val="60000"/>
                </a:schemeClr>
              </a:solidFill>
            </a:endParaRPr>
          </a:p>
          <a:p>
            <a:pPr>
              <a:lnSpc>
                <a:spcPts val="4000"/>
              </a:lnSpc>
            </a:pPr>
            <a:r>
              <a:rPr kumimoji="1" lang="ja-JP" altLang="en-US" sz="3200" b="1" dirty="0"/>
              <a:t>機能</a:t>
            </a:r>
            <a:endParaRPr kumimoji="1" lang="en-US" altLang="ja-JP" sz="3200" b="1" dirty="0"/>
          </a:p>
          <a:p>
            <a:pPr>
              <a:lnSpc>
                <a:spcPts val="4000"/>
              </a:lnSpc>
            </a:pPr>
            <a:r>
              <a:rPr kumimoji="1" lang="en-US" altLang="ja-JP" sz="3200" b="1" dirty="0"/>
              <a:t>	</a:t>
            </a:r>
            <a:r>
              <a:rPr kumimoji="1" lang="ja-JP" altLang="en-US" sz="3200" b="1" dirty="0"/>
              <a:t>①天気：天気予報と服装を確認できる</a:t>
            </a:r>
            <a:endParaRPr kumimoji="1" lang="en-US" altLang="ja-JP" sz="3200" b="1" dirty="0"/>
          </a:p>
          <a:p>
            <a:pPr>
              <a:lnSpc>
                <a:spcPts val="4000"/>
              </a:lnSpc>
            </a:pPr>
            <a:r>
              <a:rPr kumimoji="1" lang="en-US" altLang="ja-JP" sz="3200" b="1" dirty="0"/>
              <a:t>	</a:t>
            </a:r>
            <a:r>
              <a:rPr kumimoji="1" lang="ja-JP" altLang="en-US" sz="3200" b="1" dirty="0"/>
              <a:t>②家計簿：利用者の金銭面を管理する</a:t>
            </a:r>
            <a:endParaRPr kumimoji="1" lang="en-US" altLang="ja-JP" sz="3200" b="1" dirty="0"/>
          </a:p>
          <a:p>
            <a:pPr>
              <a:lnSpc>
                <a:spcPts val="4000"/>
              </a:lnSpc>
            </a:pPr>
            <a:r>
              <a:rPr kumimoji="1" lang="en-US" altLang="ja-JP" sz="3200" b="1" dirty="0"/>
              <a:t>	</a:t>
            </a:r>
            <a:r>
              <a:rPr kumimoji="1" lang="ja-JP" altLang="en-US" sz="3200" b="1" dirty="0"/>
              <a:t>③スケジュール：利用者のスケジュール面を管理する</a:t>
            </a:r>
            <a:endParaRPr kumimoji="1" lang="en-US" altLang="ja-JP" sz="3200" b="1" dirty="0"/>
          </a:p>
          <a:p>
            <a:pPr>
              <a:lnSpc>
                <a:spcPts val="4000"/>
              </a:lnSpc>
            </a:pPr>
            <a:br>
              <a:rPr lang="ja-JP" altLang="en-US" dirty="0"/>
            </a:br>
            <a:r>
              <a:rPr kumimoji="1" lang="ja-JP" altLang="en-US" sz="3600" b="1" dirty="0">
                <a:ln w="22225">
                  <a:solidFill>
                    <a:schemeClr val="accent2"/>
                  </a:solidFill>
                  <a:prstDash val="solid"/>
                </a:ln>
                <a:solidFill>
                  <a:schemeClr val="accent2">
                    <a:lumMod val="40000"/>
                    <a:lumOff val="60000"/>
                  </a:schemeClr>
                </a:solidFill>
              </a:rPr>
              <a:t>★スーパーアプリとは★</a:t>
            </a:r>
            <a:endParaRPr kumimoji="1" lang="en-US" altLang="ja-JP" sz="3600" dirty="0"/>
          </a:p>
          <a:p>
            <a:pPr>
              <a:lnSpc>
                <a:spcPts val="4000"/>
              </a:lnSpc>
            </a:pPr>
            <a:r>
              <a:rPr kumimoji="1" lang="ja-JP" altLang="en-US" sz="3200" b="1" dirty="0"/>
              <a:t>日常生活に必要なあらゆる機能を統合して提供することを目指すアプリのことです。</a:t>
            </a:r>
          </a:p>
          <a:p>
            <a:pPr>
              <a:lnSpc>
                <a:spcPts val="4000"/>
              </a:lnSpc>
            </a:pPr>
            <a:r>
              <a:rPr kumimoji="1" lang="ja-JP" altLang="en-US" sz="3200" b="1" dirty="0"/>
              <a:t>例えば</a:t>
            </a:r>
            <a:r>
              <a:rPr kumimoji="1" lang="en-US" altLang="ja-JP" sz="3200" b="1" dirty="0"/>
              <a:t>LINE</a:t>
            </a:r>
            <a:r>
              <a:rPr kumimoji="1" lang="ja-JP" altLang="en-US" sz="3200" b="1" dirty="0"/>
              <a:t>（トーク・音楽・決済ができる）</a:t>
            </a:r>
            <a:endParaRPr kumimoji="1" lang="en-US" altLang="ja-JP" sz="3200" b="1" dirty="0"/>
          </a:p>
          <a:p>
            <a:br>
              <a:rPr lang="ja-JP" altLang="en-US" sz="3200" dirty="0"/>
            </a:br>
            <a:endParaRPr kumimoji="1" lang="en-US" altLang="ja-JP" sz="3200" b="1" dirty="0"/>
          </a:p>
          <a:p>
            <a:r>
              <a:rPr kumimoji="1" lang="en-US" altLang="ja-JP" b="1" dirty="0"/>
              <a:t>	</a:t>
            </a:r>
            <a:endParaRPr kumimoji="1" lang="en-US" altLang="ja-JP" dirty="0"/>
          </a:p>
        </p:txBody>
      </p:sp>
    </p:spTree>
    <p:extLst>
      <p:ext uri="{BB962C8B-B14F-4D97-AF65-F5344CB8AC3E}">
        <p14:creationId xmlns:p14="http://schemas.microsoft.com/office/powerpoint/2010/main" val="147360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408511"/>
            <a:ext cx="10178322" cy="1492132"/>
          </a:xfrm>
        </p:spPr>
        <p:txBody>
          <a:bodyPr/>
          <a:lstStyle/>
          <a:p>
            <a:pPr algn="ctr"/>
            <a:r>
              <a:rPr lang="ja-JP" altLang="en-US" b="1" dirty="0">
                <a:latin typeface="メイリオ" panose="020B0604030504040204" pitchFamily="50" charset="-128"/>
                <a:ea typeface="メイリオ" panose="020B0604030504040204" pitchFamily="50" charset="-128"/>
              </a:rPr>
              <a:t>成果物の工夫点</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900643"/>
            <a:ext cx="10871200" cy="5416868"/>
          </a:xfrm>
          <a:prstGeom prst="rect">
            <a:avLst/>
          </a:prstGeom>
          <a:noFill/>
        </p:spPr>
        <p:txBody>
          <a:bodyPr wrap="square" rtlCol="0">
            <a:spAutoFit/>
          </a:bodyPr>
          <a:lstStyle/>
          <a:p>
            <a:pPr marL="342900" indent="-342900">
              <a:lnSpc>
                <a:spcPct val="200000"/>
              </a:lnSpc>
              <a:buFont typeface="+mj-ea"/>
              <a:buAutoNum type="circleNumDbPlain"/>
            </a:pPr>
            <a:r>
              <a:rPr lang="ja-JP" altLang="en-US" sz="3200" b="1" dirty="0"/>
              <a:t>服装指数（天気）</a:t>
            </a:r>
            <a:endParaRPr lang="en-US" altLang="ja-JP" sz="3200" b="1" dirty="0"/>
          </a:p>
          <a:p>
            <a:pPr marL="342900" indent="-342900">
              <a:lnSpc>
                <a:spcPct val="200000"/>
              </a:lnSpc>
              <a:buFont typeface="+mj-ea"/>
              <a:buAutoNum type="circleNumDbPlain"/>
            </a:pPr>
            <a:r>
              <a:rPr lang="ja-JP" altLang="en-US" sz="3200" b="1" dirty="0"/>
              <a:t>固定費の繰り返し登録（家計簿）</a:t>
            </a:r>
            <a:endParaRPr lang="en-US" altLang="ja-JP" sz="3200" b="1" dirty="0"/>
          </a:p>
          <a:p>
            <a:pPr marL="342900" indent="-342900">
              <a:lnSpc>
                <a:spcPct val="200000"/>
              </a:lnSpc>
              <a:buFont typeface="+mj-ea"/>
              <a:buAutoNum type="circleNumDbPlain"/>
            </a:pPr>
            <a:r>
              <a:rPr lang="ja-JP" altLang="en-US" sz="3200" b="1" dirty="0"/>
              <a:t>目標の計算（家計簿）</a:t>
            </a:r>
            <a:endParaRPr lang="en-US" altLang="ja-JP" sz="3200" b="1" dirty="0"/>
          </a:p>
          <a:p>
            <a:pPr marL="342900" indent="-342900">
              <a:lnSpc>
                <a:spcPct val="200000"/>
              </a:lnSpc>
              <a:buFont typeface="+mj-ea"/>
              <a:buAutoNum type="circleNumDbPlain"/>
            </a:pPr>
            <a:r>
              <a:rPr lang="ja-JP" altLang="en-US" sz="3200" b="1" dirty="0"/>
              <a:t>入力の簡易化（スケジュール）</a:t>
            </a:r>
            <a:br>
              <a:rPr lang="ja-JP" altLang="en-US" sz="2000" b="1" dirty="0"/>
            </a:br>
            <a:br>
              <a:rPr lang="ja-JP" altLang="en-US" dirty="0"/>
            </a:br>
            <a:endParaRPr kumimoji="1" lang="en-US" altLang="ja-JP" sz="1800" b="1" dirty="0"/>
          </a:p>
          <a:p>
            <a:r>
              <a:rPr kumimoji="1" lang="en-US" altLang="ja-JP" b="1" dirty="0"/>
              <a:t>	</a:t>
            </a:r>
            <a:endParaRPr kumimoji="1" lang="en-US" altLang="ja-JP" dirty="0"/>
          </a:p>
        </p:txBody>
      </p:sp>
    </p:spTree>
    <p:extLst>
      <p:ext uri="{BB962C8B-B14F-4D97-AF65-F5344CB8AC3E}">
        <p14:creationId xmlns:p14="http://schemas.microsoft.com/office/powerpoint/2010/main" val="3844988451"/>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D2E5D2-7BA2-486A-A180-E964CD9D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2DF9EB-E07B-42EE-B081-5D3B9B2AD705}">
  <ds:schemaRefs>
    <ds:schemaRef ds:uri="http://schemas.microsoft.com/sharepoint/v3/contenttype/forms"/>
  </ds:schemaRefs>
</ds:datastoreItem>
</file>

<file path=customXml/itemProps3.xml><?xml version="1.0" encoding="utf-8"?>
<ds:datastoreItem xmlns:ds="http://schemas.openxmlformats.org/officeDocument/2006/customXml" ds:itemID="{9BD7B7C4-7B17-4669-81DC-2A79ADD410E2}">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63a85d34-499a-47c1-a6c3-3f1f522599ca"/>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バッジ</Template>
  <TotalTime>1180</TotalTime>
  <Words>1101</Words>
  <Application>Microsoft Office PowerPoint</Application>
  <PresentationFormat>ワイド画面</PresentationFormat>
  <Paragraphs>158</Paragraphs>
  <Slides>21</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メイリオ</vt:lpstr>
      <vt:lpstr>游ゴシック</vt:lpstr>
      <vt:lpstr>Arial</vt:lpstr>
      <vt:lpstr>Calibri</vt:lpstr>
      <vt:lpstr>Gill Sans MT</vt:lpstr>
      <vt:lpstr>Impact</vt:lpstr>
      <vt:lpstr>バッジ</vt:lpstr>
      <vt:lpstr>研修成果発表</vt:lpstr>
      <vt:lpstr>役割</vt:lpstr>
      <vt:lpstr>目次</vt:lpstr>
      <vt:lpstr>制作の流れ</vt:lpstr>
      <vt:lpstr>開発前の状況</vt:lpstr>
      <vt:lpstr>開発前の状況</vt:lpstr>
      <vt:lpstr>ペルソナの説明</vt:lpstr>
      <vt:lpstr>成果物の説明</vt:lpstr>
      <vt:lpstr>成果物の工夫点</vt:lpstr>
      <vt:lpstr>動作デモ</vt:lpstr>
      <vt:lpstr>チーム開発で学んだこと 悩んだこと </vt:lpstr>
      <vt:lpstr>チーム開発での 工夫点・課題点</vt:lpstr>
      <vt:lpstr>個人個人で学んだこと 研修前と研修後の対比 　　　(成長点)</vt:lpstr>
      <vt:lpstr>DB担当　前田</vt:lpstr>
      <vt:lpstr>発表担当　久保美月</vt:lpstr>
      <vt:lpstr>構成管理担当　鈴木</vt:lpstr>
      <vt:lpstr>リーダー　下日向</vt:lpstr>
      <vt:lpstr>コミュニケーション管理担当　石倉</vt:lpstr>
      <vt:lpstr>品質管理担当　森本</vt:lpstr>
      <vt:lpstr>ご清聴ありがとうございました！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久保美月</dc:creator>
  <cp:lastModifiedBy>森本誠也</cp:lastModifiedBy>
  <cp:revision>28</cp:revision>
  <dcterms:created xsi:type="dcterms:W3CDTF">2022-06-10T02:06:41Z</dcterms:created>
  <dcterms:modified xsi:type="dcterms:W3CDTF">2022-06-29T04:41:20Z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